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7"/>
  </p:notesMasterIdLst>
  <p:handoutMasterIdLst>
    <p:handoutMasterId r:id="rId28"/>
  </p:handoutMasterIdLst>
  <p:sldIdLst>
    <p:sldId id="278" r:id="rId3"/>
    <p:sldId id="385" r:id="rId4"/>
    <p:sldId id="386" r:id="rId5"/>
    <p:sldId id="387" r:id="rId6"/>
    <p:sldId id="388" r:id="rId7"/>
    <p:sldId id="389" r:id="rId8"/>
    <p:sldId id="390" r:id="rId9"/>
    <p:sldId id="391" r:id="rId10"/>
    <p:sldId id="392" r:id="rId11"/>
    <p:sldId id="393" r:id="rId12"/>
    <p:sldId id="394" r:id="rId13"/>
    <p:sldId id="395" r:id="rId14"/>
    <p:sldId id="396" r:id="rId15"/>
    <p:sldId id="397" r:id="rId16"/>
    <p:sldId id="398" r:id="rId17"/>
    <p:sldId id="399" r:id="rId18"/>
    <p:sldId id="400" r:id="rId19"/>
    <p:sldId id="401" r:id="rId20"/>
    <p:sldId id="402" r:id="rId21"/>
    <p:sldId id="403" r:id="rId22"/>
    <p:sldId id="404" r:id="rId23"/>
    <p:sldId id="405" r:id="rId24"/>
    <p:sldId id="406" r:id="rId25"/>
    <p:sldId id="407" r:id="rId26"/>
  </p:sldIdLst>
  <p:sldSz cx="9906000" cy="6858000" type="A4"/>
  <p:notesSz cx="6805613" cy="9944100"/>
  <p:defaultTextStyle>
    <a:defPPr>
      <a:defRPr lang="en-US"/>
    </a:defPPr>
    <a:lvl1pPr algn="l" rtl="0" eaLnBrk="0" fontAlgn="base" hangingPunct="0">
      <a:spcBef>
        <a:spcPct val="0"/>
      </a:spcBef>
      <a:spcAft>
        <a:spcPct val="0"/>
      </a:spcAft>
      <a:defRPr sz="2800" kern="1200">
        <a:solidFill>
          <a:schemeClr val="tx1"/>
        </a:solidFill>
        <a:latin typeface="Times" charset="0"/>
        <a:ea typeface="+mn-ea"/>
        <a:cs typeface="+mn-cs"/>
      </a:defRPr>
    </a:lvl1pPr>
    <a:lvl2pPr marL="457200" algn="l" rtl="0" eaLnBrk="0" fontAlgn="base" hangingPunct="0">
      <a:spcBef>
        <a:spcPct val="0"/>
      </a:spcBef>
      <a:spcAft>
        <a:spcPct val="0"/>
      </a:spcAft>
      <a:defRPr sz="2800" kern="1200">
        <a:solidFill>
          <a:schemeClr val="tx1"/>
        </a:solidFill>
        <a:latin typeface="Times" charset="0"/>
        <a:ea typeface="+mn-ea"/>
        <a:cs typeface="+mn-cs"/>
      </a:defRPr>
    </a:lvl2pPr>
    <a:lvl3pPr marL="914400" algn="l" rtl="0" eaLnBrk="0" fontAlgn="base" hangingPunct="0">
      <a:spcBef>
        <a:spcPct val="0"/>
      </a:spcBef>
      <a:spcAft>
        <a:spcPct val="0"/>
      </a:spcAft>
      <a:defRPr sz="2800" kern="1200">
        <a:solidFill>
          <a:schemeClr val="tx1"/>
        </a:solidFill>
        <a:latin typeface="Times" charset="0"/>
        <a:ea typeface="+mn-ea"/>
        <a:cs typeface="+mn-cs"/>
      </a:defRPr>
    </a:lvl3pPr>
    <a:lvl4pPr marL="1371600" algn="l" rtl="0" eaLnBrk="0" fontAlgn="base" hangingPunct="0">
      <a:spcBef>
        <a:spcPct val="0"/>
      </a:spcBef>
      <a:spcAft>
        <a:spcPct val="0"/>
      </a:spcAft>
      <a:defRPr sz="2800" kern="1200">
        <a:solidFill>
          <a:schemeClr val="tx1"/>
        </a:solidFill>
        <a:latin typeface="Times" charset="0"/>
        <a:ea typeface="+mn-ea"/>
        <a:cs typeface="+mn-cs"/>
      </a:defRPr>
    </a:lvl4pPr>
    <a:lvl5pPr marL="1828800" algn="l" rtl="0" eaLnBrk="0" fontAlgn="base" hangingPunct="0">
      <a:spcBef>
        <a:spcPct val="0"/>
      </a:spcBef>
      <a:spcAft>
        <a:spcPct val="0"/>
      </a:spcAft>
      <a:defRPr sz="2800" kern="1200">
        <a:solidFill>
          <a:schemeClr val="tx1"/>
        </a:solidFill>
        <a:latin typeface="Times" charset="0"/>
        <a:ea typeface="+mn-ea"/>
        <a:cs typeface="+mn-cs"/>
      </a:defRPr>
    </a:lvl5pPr>
    <a:lvl6pPr marL="2286000" algn="l" defTabSz="914400" rtl="0" eaLnBrk="1" latinLnBrk="0" hangingPunct="1">
      <a:defRPr sz="2800" kern="1200">
        <a:solidFill>
          <a:schemeClr val="tx1"/>
        </a:solidFill>
        <a:latin typeface="Times" charset="0"/>
        <a:ea typeface="+mn-ea"/>
        <a:cs typeface="+mn-cs"/>
      </a:defRPr>
    </a:lvl6pPr>
    <a:lvl7pPr marL="2743200" algn="l" defTabSz="914400" rtl="0" eaLnBrk="1" latinLnBrk="0" hangingPunct="1">
      <a:defRPr sz="2800" kern="1200">
        <a:solidFill>
          <a:schemeClr val="tx1"/>
        </a:solidFill>
        <a:latin typeface="Times" charset="0"/>
        <a:ea typeface="+mn-ea"/>
        <a:cs typeface="+mn-cs"/>
      </a:defRPr>
    </a:lvl7pPr>
    <a:lvl8pPr marL="3200400" algn="l" defTabSz="914400" rtl="0" eaLnBrk="1" latinLnBrk="0" hangingPunct="1">
      <a:defRPr sz="2800" kern="1200">
        <a:solidFill>
          <a:schemeClr val="tx1"/>
        </a:solidFill>
        <a:latin typeface="Times" charset="0"/>
        <a:ea typeface="+mn-ea"/>
        <a:cs typeface="+mn-cs"/>
      </a:defRPr>
    </a:lvl8pPr>
    <a:lvl9pPr marL="3657600" algn="l" defTabSz="914400" rtl="0" eaLnBrk="1" latinLnBrk="0" hangingPunct="1">
      <a:defRPr sz="28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6C"/>
    <a:srgbClr val="CC0000"/>
    <a:srgbClr val="C2113A"/>
    <a:srgbClr val="B2B2B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7" autoAdjust="0"/>
    <p:restoredTop sz="94799" autoAdjust="0"/>
  </p:normalViewPr>
  <p:slideViewPr>
    <p:cSldViewPr>
      <p:cViewPr varScale="1">
        <p:scale>
          <a:sx n="108" d="100"/>
          <a:sy n="108" d="100"/>
        </p:scale>
        <p:origin x="1578" y="90"/>
      </p:cViewPr>
      <p:guideLst>
        <p:guide orient="horz" pos="2160"/>
        <p:guide pos="312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2" y="2"/>
            <a:ext cx="2948893" cy="49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9" tIns="46119" rIns="92239" bIns="46119"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4035" name="Rectangle 3"/>
          <p:cNvSpPr>
            <a:spLocks noGrp="1" noChangeArrowheads="1"/>
          </p:cNvSpPr>
          <p:nvPr>
            <p:ph type="dt" sz="quarter" idx="1"/>
          </p:nvPr>
        </p:nvSpPr>
        <p:spPr bwMode="auto">
          <a:xfrm>
            <a:off x="3855178" y="2"/>
            <a:ext cx="2948893" cy="49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9" tIns="46119" rIns="92239" bIns="46119"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44036" name="Rectangle 4"/>
          <p:cNvSpPr>
            <a:spLocks noGrp="1" noChangeArrowheads="1"/>
          </p:cNvSpPr>
          <p:nvPr>
            <p:ph type="ftr" sz="quarter" idx="2"/>
          </p:nvPr>
        </p:nvSpPr>
        <p:spPr bwMode="auto">
          <a:xfrm>
            <a:off x="2" y="9445877"/>
            <a:ext cx="2948893" cy="49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9" tIns="46119" rIns="92239" bIns="46119"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4037" name="Rectangle 5"/>
          <p:cNvSpPr>
            <a:spLocks noGrp="1" noChangeArrowheads="1"/>
          </p:cNvSpPr>
          <p:nvPr>
            <p:ph type="sldNum" sz="quarter" idx="3"/>
          </p:nvPr>
        </p:nvSpPr>
        <p:spPr bwMode="auto">
          <a:xfrm>
            <a:off x="3855178" y="9445877"/>
            <a:ext cx="2948893" cy="49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9" tIns="46119" rIns="92239" bIns="46119" numCol="1" anchor="b" anchorCtr="0" compatLnSpc="1">
            <a:prstTxWarp prst="textNoShape">
              <a:avLst/>
            </a:prstTxWarp>
          </a:bodyPr>
          <a:lstStyle>
            <a:lvl1pPr algn="r" eaLnBrk="1" hangingPunct="1">
              <a:defRPr sz="1200" smtClean="0">
                <a:latin typeface="Arial" charset="0"/>
              </a:defRPr>
            </a:lvl1pPr>
          </a:lstStyle>
          <a:p>
            <a:pPr>
              <a:defRPr/>
            </a:pPr>
            <a:fld id="{1A86C481-3F63-4FA8-B7ED-4E155A8C6D98}" type="slidenum">
              <a:rPr lang="en-US" altLang="en-US"/>
              <a:pPr>
                <a:defRPr/>
              </a:pPr>
              <a:t>‹N°›</a:t>
            </a:fld>
            <a:endParaRPr lang="en-US" altLang="en-US"/>
          </a:p>
        </p:txBody>
      </p:sp>
    </p:spTree>
    <p:extLst>
      <p:ext uri="{BB962C8B-B14F-4D97-AF65-F5344CB8AC3E}">
        <p14:creationId xmlns:p14="http://schemas.microsoft.com/office/powerpoint/2010/main" val="3447123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2" y="2"/>
            <a:ext cx="2948893" cy="49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9" tIns="46119" rIns="92239" bIns="46119"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73731" name="Rectangle 3"/>
          <p:cNvSpPr>
            <a:spLocks noGrp="1" noChangeArrowheads="1"/>
          </p:cNvSpPr>
          <p:nvPr>
            <p:ph type="dt" idx="1"/>
          </p:nvPr>
        </p:nvSpPr>
        <p:spPr bwMode="auto">
          <a:xfrm>
            <a:off x="3855178" y="2"/>
            <a:ext cx="2948893" cy="49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9" tIns="46119" rIns="92239" bIns="46119"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15364" name="Rectangle 4"/>
          <p:cNvSpPr>
            <a:spLocks noGrp="1" noRot="1" noChangeAspect="1" noChangeArrowheads="1" noTextEdit="1"/>
          </p:cNvSpPr>
          <p:nvPr>
            <p:ph type="sldImg" idx="2"/>
          </p:nvPr>
        </p:nvSpPr>
        <p:spPr bwMode="auto">
          <a:xfrm>
            <a:off x="711200" y="747713"/>
            <a:ext cx="5383213"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680873" y="4723790"/>
            <a:ext cx="5443873" cy="447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9" tIns="46119" rIns="92239" bIns="4611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3734" name="Rectangle 6"/>
          <p:cNvSpPr>
            <a:spLocks noGrp="1" noChangeArrowheads="1"/>
          </p:cNvSpPr>
          <p:nvPr>
            <p:ph type="ftr" sz="quarter" idx="4"/>
          </p:nvPr>
        </p:nvSpPr>
        <p:spPr bwMode="auto">
          <a:xfrm>
            <a:off x="2" y="9445877"/>
            <a:ext cx="2948893" cy="49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9" tIns="46119" rIns="92239" bIns="46119"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73735" name="Rectangle 7"/>
          <p:cNvSpPr>
            <a:spLocks noGrp="1" noChangeArrowheads="1"/>
          </p:cNvSpPr>
          <p:nvPr>
            <p:ph type="sldNum" sz="quarter" idx="5"/>
          </p:nvPr>
        </p:nvSpPr>
        <p:spPr bwMode="auto">
          <a:xfrm>
            <a:off x="3855178" y="9445877"/>
            <a:ext cx="2948893" cy="49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9" tIns="46119" rIns="92239" bIns="46119" numCol="1" anchor="b" anchorCtr="0" compatLnSpc="1">
            <a:prstTxWarp prst="textNoShape">
              <a:avLst/>
            </a:prstTxWarp>
          </a:bodyPr>
          <a:lstStyle>
            <a:lvl1pPr algn="r" eaLnBrk="1" hangingPunct="1">
              <a:defRPr sz="1200" smtClean="0">
                <a:latin typeface="Arial" charset="0"/>
              </a:defRPr>
            </a:lvl1pPr>
          </a:lstStyle>
          <a:p>
            <a:pPr>
              <a:defRPr/>
            </a:pPr>
            <a:fld id="{9E53D0AB-0E66-4376-B019-62FE58328C63}" type="slidenum">
              <a:rPr lang="en-US" altLang="en-US"/>
              <a:pPr>
                <a:defRPr/>
              </a:pPr>
              <a:t>‹N°›</a:t>
            </a:fld>
            <a:endParaRPr lang="en-US" altLang="en-US"/>
          </a:p>
        </p:txBody>
      </p:sp>
    </p:spTree>
    <p:extLst>
      <p:ext uri="{BB962C8B-B14F-4D97-AF65-F5344CB8AC3E}">
        <p14:creationId xmlns:p14="http://schemas.microsoft.com/office/powerpoint/2010/main" val="2002296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E53D0AB-0E66-4376-B019-62FE58328C63}" type="slidenum">
              <a:rPr lang="en-US" altLang="en-US" smtClean="0"/>
              <a:pPr>
                <a:defRPr/>
              </a:pPr>
              <a:t>1</a:t>
            </a:fld>
            <a:endParaRPr lang="en-US" altLang="en-US"/>
          </a:p>
        </p:txBody>
      </p:sp>
    </p:spTree>
    <p:extLst>
      <p:ext uri="{BB962C8B-B14F-4D97-AF65-F5344CB8AC3E}">
        <p14:creationId xmlns:p14="http://schemas.microsoft.com/office/powerpoint/2010/main" val="357839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txBox="1">
            <a:spLocks noGrp="1" noChangeArrowheads="1"/>
          </p:cNvSpPr>
          <p:nvPr/>
        </p:nvSpPr>
        <p:spPr bwMode="auto">
          <a:xfrm>
            <a:off x="3975100" y="8839200"/>
            <a:ext cx="3043238" cy="465138"/>
          </a:xfrm>
          <a:prstGeom prst="rect">
            <a:avLst/>
          </a:prstGeom>
          <a:noFill/>
          <a:ln w="9525">
            <a:noFill/>
            <a:miter lim="800000"/>
            <a:headEnd/>
            <a:tailEnd/>
          </a:ln>
        </p:spPr>
        <p:txBody>
          <a:bodyPr lIns="93279" tIns="46640" rIns="93279" bIns="46640" anchor="b"/>
          <a:lstStyle/>
          <a:p>
            <a:pPr algn="r"/>
            <a:fld id="{BD68C01C-C14A-46A3-8EE3-A8B3AD7BDDEB}" type="slidenum">
              <a:rPr lang="es-ES" sz="1200">
                <a:solidFill>
                  <a:srgbClr val="1F497D"/>
                </a:solidFill>
                <a:latin typeface="Times New Roman" pitchFamily="18" charset="0"/>
                <a:ea typeface="MS PGothic" pitchFamily="34" charset="-128"/>
                <a:cs typeface="Arial" charset="0"/>
              </a:rPr>
              <a:pPr algn="r"/>
              <a:t>5</a:t>
            </a:fld>
            <a:endParaRPr lang="es-ES" sz="1200">
              <a:solidFill>
                <a:srgbClr val="1F497D"/>
              </a:solidFill>
              <a:latin typeface="Times New Roman" pitchFamily="18" charset="0"/>
              <a:ea typeface="MS PGothic" pitchFamily="34" charset="-128"/>
              <a:cs typeface="Arial" charset="0"/>
            </a:endParaRPr>
          </a:p>
        </p:txBody>
      </p:sp>
      <p:sp>
        <p:nvSpPr>
          <p:cNvPr id="199682" name="Rectangle 2"/>
          <p:cNvSpPr>
            <a:spLocks noGrp="1" noRot="1" noChangeAspect="1" noChangeArrowheads="1" noTextEdit="1"/>
          </p:cNvSpPr>
          <p:nvPr>
            <p:ph type="sldImg"/>
          </p:nvPr>
        </p:nvSpPr>
        <p:spPr>
          <a:xfrm>
            <a:off x="990600" y="698500"/>
            <a:ext cx="5037138" cy="3487738"/>
          </a:xfrm>
          <a:ln/>
        </p:spPr>
      </p:sp>
      <p:sp>
        <p:nvSpPr>
          <p:cNvPr id="199683" name="Rectangle 3"/>
          <p:cNvSpPr>
            <a:spLocks noGrp="1" noChangeArrowheads="1"/>
          </p:cNvSpPr>
          <p:nvPr>
            <p:ph type="body" idx="1"/>
          </p:nvPr>
        </p:nvSpPr>
        <p:spPr>
          <a:xfrm>
            <a:off x="936625" y="4421188"/>
            <a:ext cx="5146675" cy="4187825"/>
          </a:xfrm>
          <a:noFill/>
          <a:ln/>
        </p:spPr>
        <p:txBody>
          <a:bodyPr lIns="93287" tIns="46644" rIns="93287" bIns="46644"/>
          <a:lstStyle/>
          <a:p>
            <a:pPr eaLnBrk="1" hangingPunct="1"/>
            <a:endParaRPr lang="en-US">
              <a:ea typeface="MS PGothic" pitchFamily="34" charset="-128"/>
            </a:endParaRPr>
          </a:p>
        </p:txBody>
      </p:sp>
    </p:spTree>
    <p:extLst>
      <p:ext uri="{BB962C8B-B14F-4D97-AF65-F5344CB8AC3E}">
        <p14:creationId xmlns:p14="http://schemas.microsoft.com/office/powerpoint/2010/main" val="60738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graphics are found in “Notebook Image Graphics” file</a:t>
            </a:r>
            <a:endParaRPr lang="en-US" dirty="0"/>
          </a:p>
        </p:txBody>
      </p:sp>
      <p:sp>
        <p:nvSpPr>
          <p:cNvPr id="4" name="Date Placeholder 3"/>
          <p:cNvSpPr>
            <a:spLocks noGrp="1"/>
          </p:cNvSpPr>
          <p:nvPr>
            <p:ph type="dt" idx="10"/>
          </p:nvPr>
        </p:nvSpPr>
        <p:spPr/>
        <p:txBody>
          <a:bodyPr/>
          <a:lstStyle/>
          <a:p>
            <a:r>
              <a:rPr lang="en-US"/>
              <a:t>2/11/2013</a:t>
            </a:r>
          </a:p>
        </p:txBody>
      </p:sp>
      <p:sp>
        <p:nvSpPr>
          <p:cNvPr id="5" name="Footer Placeholder 4"/>
          <p:cNvSpPr>
            <a:spLocks noGrp="1"/>
          </p:cNvSpPr>
          <p:nvPr>
            <p:ph type="ftr" sz="quarter" idx="11"/>
          </p:nvPr>
        </p:nvSpPr>
        <p:spPr/>
        <p:txBody>
          <a:bodyPr/>
          <a:lstStyle/>
          <a:p>
            <a:r>
              <a:rPr lang="en-US"/>
              <a:t>FSPCA DRAFT - Do not share beyond Ed Comm.</a:t>
            </a:r>
          </a:p>
        </p:txBody>
      </p:sp>
      <p:sp>
        <p:nvSpPr>
          <p:cNvPr id="6" name="Slide Number Placeholder 5"/>
          <p:cNvSpPr>
            <a:spLocks noGrp="1"/>
          </p:cNvSpPr>
          <p:nvPr>
            <p:ph type="sldNum" sz="quarter" idx="12"/>
          </p:nvPr>
        </p:nvSpPr>
        <p:spPr/>
        <p:txBody>
          <a:bodyPr/>
          <a:lstStyle/>
          <a:p>
            <a:fld id="{1AA37E54-9140-4543-9E3F-6B37B6153474}" type="slidenum">
              <a:rPr lang="en-US" smtClean="0"/>
              <a:t>10</a:t>
            </a:fld>
            <a:endParaRPr lang="en-US"/>
          </a:p>
        </p:txBody>
      </p:sp>
    </p:spTree>
    <p:extLst>
      <p:ext uri="{BB962C8B-B14F-4D97-AF65-F5344CB8AC3E}">
        <p14:creationId xmlns:p14="http://schemas.microsoft.com/office/powerpoint/2010/main" val="55479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C63C8B-EF06-496C-82B8-FE3FC57D790E}" type="slidenum">
              <a:rPr lang="en-US" altLang="en-US" smtClean="0"/>
              <a:pPr>
                <a:defRPr/>
              </a:pPr>
              <a:t>12</a:t>
            </a:fld>
            <a:endParaRPr lang="en-US" altLang="en-US"/>
          </a:p>
        </p:txBody>
      </p:sp>
    </p:spTree>
    <p:extLst>
      <p:ext uri="{BB962C8B-B14F-4D97-AF65-F5344CB8AC3E}">
        <p14:creationId xmlns:p14="http://schemas.microsoft.com/office/powerpoint/2010/main" val="1337926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5100" y="1752600"/>
            <a:ext cx="9740900" cy="5105400"/>
          </a:xfrm>
          <a:prstGeom prst="rect">
            <a:avLst/>
          </a:prstGeom>
          <a:solidFill>
            <a:schemeClr val="bg1">
              <a:lumMod val="95000"/>
            </a:schemeClr>
          </a:solidFill>
          <a:ln>
            <a:noFill/>
          </a:ln>
          <a:effectLs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a:p>
        </p:txBody>
      </p:sp>
      <p:sp>
        <p:nvSpPr>
          <p:cNvPr id="5" name="Rectangle 8"/>
          <p:cNvSpPr>
            <a:spLocks noChangeArrowheads="1"/>
          </p:cNvSpPr>
          <p:nvPr/>
        </p:nvSpPr>
        <p:spPr bwMode="auto">
          <a:xfrm>
            <a:off x="0" y="1752600"/>
            <a:ext cx="9906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a:p>
        </p:txBody>
      </p:sp>
      <p:sp>
        <p:nvSpPr>
          <p:cNvPr id="6" name="Rectangle 9"/>
          <p:cNvSpPr>
            <a:spLocks noChangeArrowheads="1"/>
          </p:cNvSpPr>
          <p:nvPr/>
        </p:nvSpPr>
        <p:spPr bwMode="auto">
          <a:xfrm>
            <a:off x="0" y="1905000"/>
            <a:ext cx="165100" cy="49530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a:p>
        </p:txBody>
      </p:sp>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r="63464"/>
          <a:stretch>
            <a:fillRect/>
          </a:stretch>
        </p:blipFill>
        <p:spPr bwMode="auto">
          <a:xfrm>
            <a:off x="493581" y="455613"/>
            <a:ext cx="325556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42950" y="3429000"/>
            <a:ext cx="8420100" cy="1143000"/>
          </a:xfrm>
        </p:spPr>
        <p:txBody>
          <a:bodyPr/>
          <a:lstStyle>
            <a:lvl1pPr algn="ctr">
              <a:defRPr sz="4000"/>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1485900" y="4114800"/>
            <a:ext cx="6934200" cy="1752600"/>
          </a:xfrm>
        </p:spPr>
        <p:txBody>
          <a:bodyPr/>
          <a:lstStyle>
            <a:lvl1pPr marL="0" indent="0" algn="ctr">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146731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40A1E0-89B5-4F65-B803-1436678C9716}" type="slidenum">
              <a:rPr lang="en-US" altLang="en-US"/>
              <a:pPr>
                <a:defRPr/>
              </a:pPr>
              <a:t>‹N°›</a:t>
            </a:fld>
            <a:endParaRPr lang="en-US" altLang="en-US"/>
          </a:p>
        </p:txBody>
      </p:sp>
    </p:spTree>
    <p:extLst>
      <p:ext uri="{BB962C8B-B14F-4D97-AF65-F5344CB8AC3E}">
        <p14:creationId xmlns:p14="http://schemas.microsoft.com/office/powerpoint/2010/main" val="94506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1447800"/>
            <a:ext cx="2105025"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42950" y="1447800"/>
            <a:ext cx="6149975"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FFA92A-608A-4AEE-8DAF-AF3A8D5A5FBD}" type="slidenum">
              <a:rPr lang="en-US" altLang="en-US"/>
              <a:pPr>
                <a:defRPr/>
              </a:pPr>
              <a:t>‹N°›</a:t>
            </a:fld>
            <a:endParaRPr lang="en-US" altLang="en-US"/>
          </a:p>
        </p:txBody>
      </p:sp>
    </p:spTree>
    <p:extLst>
      <p:ext uri="{BB962C8B-B14F-4D97-AF65-F5344CB8AC3E}">
        <p14:creationId xmlns:p14="http://schemas.microsoft.com/office/powerpoint/2010/main" val="2335824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1447800"/>
            <a:ext cx="8420100" cy="609600"/>
          </a:xfrm>
        </p:spPr>
        <p:txBody>
          <a:bodyPr/>
          <a:lstStyle/>
          <a:p>
            <a:r>
              <a:rPr lang="en-US"/>
              <a:t>Click to edit Master title style</a:t>
            </a:r>
          </a:p>
        </p:txBody>
      </p:sp>
      <p:sp>
        <p:nvSpPr>
          <p:cNvPr id="3" name="Text Placeholder 2"/>
          <p:cNvSpPr>
            <a:spLocks noGrp="1"/>
          </p:cNvSpPr>
          <p:nvPr>
            <p:ph type="body" sz="half" idx="1"/>
          </p:nvPr>
        </p:nvSpPr>
        <p:spPr>
          <a:xfrm>
            <a:off x="742950" y="2209800"/>
            <a:ext cx="41275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35550" y="2209800"/>
            <a:ext cx="41275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35550" y="4229100"/>
            <a:ext cx="41275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5BF8D01E-BD3D-4750-A723-718A60564523}" type="slidenum">
              <a:rPr lang="en-US" altLang="en-US"/>
              <a:pPr>
                <a:defRPr/>
              </a:pPr>
              <a:t>‹N°›</a:t>
            </a:fld>
            <a:endParaRPr lang="en-US" altLang="en-US"/>
          </a:p>
        </p:txBody>
      </p:sp>
    </p:spTree>
    <p:extLst>
      <p:ext uri="{BB962C8B-B14F-4D97-AF65-F5344CB8AC3E}">
        <p14:creationId xmlns:p14="http://schemas.microsoft.com/office/powerpoint/2010/main" val="50955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950" y="1447800"/>
            <a:ext cx="8420100" cy="609600"/>
          </a:xfrm>
        </p:spPr>
        <p:txBody>
          <a:bodyPr/>
          <a:lstStyle/>
          <a:p>
            <a:r>
              <a:rPr lang="en-US"/>
              <a:t>Click to edit Master title style</a:t>
            </a:r>
          </a:p>
        </p:txBody>
      </p:sp>
      <p:sp>
        <p:nvSpPr>
          <p:cNvPr id="3" name="Text Placeholder 2"/>
          <p:cNvSpPr>
            <a:spLocks noGrp="1"/>
          </p:cNvSpPr>
          <p:nvPr>
            <p:ph type="body" sz="half" idx="1"/>
          </p:nvPr>
        </p:nvSpPr>
        <p:spPr>
          <a:xfrm>
            <a:off x="742950" y="2209800"/>
            <a:ext cx="41275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2209800"/>
            <a:ext cx="41275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7B9775-513B-4F9B-96DC-19059B00C40A}" type="slidenum">
              <a:rPr lang="en-US" altLang="en-US"/>
              <a:pPr>
                <a:defRPr/>
              </a:pPr>
              <a:t>‹N°›</a:t>
            </a:fld>
            <a:endParaRPr lang="en-US" altLang="en-US"/>
          </a:p>
        </p:txBody>
      </p:sp>
    </p:spTree>
    <p:extLst>
      <p:ext uri="{BB962C8B-B14F-4D97-AF65-F5344CB8AC3E}">
        <p14:creationId xmlns:p14="http://schemas.microsoft.com/office/powerpoint/2010/main" val="361329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Rectangl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267802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Rectangl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166987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Espace réservé du numéro de diapositiv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55952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Espace réservé du numéro de diapositiv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172569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8"/>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4"/>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Espace réservé du numéro de diapositiv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2196951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827213"/>
            <a:ext cx="41275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827213"/>
            <a:ext cx="41275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384717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Espace réservé du numéro de diapositiv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3748522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75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758" y="2505075"/>
            <a:ext cx="4191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77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10" name="Rectangle 6"/>
          <p:cNvSpPr>
            <a:spLocks noGrp="1" noChangeArrowheads="1"/>
          </p:cNvSpPr>
          <p:nvPr>
            <p:ph type="sldNum" sz="quarter" idx="12"/>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2090901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3714810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216534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8" y="457200"/>
            <a:ext cx="319537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Espace réservé du numéro de diapositive 6"/>
          <p:cNvSpPr>
            <a:spLocks noGrp="1" noChangeArrowheads="1"/>
          </p:cNvSpPr>
          <p:nvPr>
            <p:ph type="sldNum" sz="quarter" idx="12"/>
          </p:nvPr>
        </p:nvSpPr>
        <p:spPr>
          <a:xfrm>
            <a:off x="7099300" y="6248400"/>
            <a:ext cx="2063750" cy="457200"/>
          </a:xfrm>
          <a:prstGeom prst="rect">
            <a:avLst/>
          </a:prstGeom>
          <a:ln/>
        </p:spPr>
        <p:txBody>
          <a:bodyPr/>
          <a:lstStyle>
            <a:lvl1pPr>
              <a:defRPr/>
            </a:lvl1pPr>
          </a:lstStyle>
          <a:p>
            <a:pPr>
              <a:defRPr/>
            </a:pPr>
            <a:fld id="{20A5D15C-AC3F-4003-9220-D61E1A94766A}" type="slidenum">
              <a:rPr lang="en-US" altLang="en-US"/>
              <a:pPr>
                <a:defRPr/>
              </a:pPr>
              <a:t>‹N°›</a:t>
            </a:fld>
            <a:endParaRPr lang="en-US" altLang="en-US"/>
          </a:p>
        </p:txBody>
      </p:sp>
    </p:spTree>
    <p:extLst>
      <p:ext uri="{BB962C8B-B14F-4D97-AF65-F5344CB8AC3E}">
        <p14:creationId xmlns:p14="http://schemas.microsoft.com/office/powerpoint/2010/main" val="3316577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8" y="457200"/>
            <a:ext cx="319537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Espace réservé du numéro de diapositive 6"/>
          <p:cNvSpPr>
            <a:spLocks noGrp="1" noChangeArrowheads="1"/>
          </p:cNvSpPr>
          <p:nvPr>
            <p:ph type="sldNum" sz="quarter" idx="12"/>
          </p:nvPr>
        </p:nvSpPr>
        <p:spPr>
          <a:xfrm>
            <a:off x="7099300" y="6248400"/>
            <a:ext cx="2063750" cy="457200"/>
          </a:xfrm>
          <a:prstGeom prst="rect">
            <a:avLst/>
          </a:prstGeom>
          <a:ln/>
        </p:spPr>
        <p:txBody>
          <a:bodyPr/>
          <a:lstStyle>
            <a:lvl1pPr>
              <a:defRPr/>
            </a:lvl1pPr>
          </a:lstStyle>
          <a:p>
            <a:pPr>
              <a:defRPr/>
            </a:pPr>
            <a:fld id="{F54EC8FE-680C-4F41-89A2-AC642ABFFD10}" type="slidenum">
              <a:rPr lang="en-US" altLang="en-US"/>
              <a:pPr>
                <a:defRPr/>
              </a:pPr>
              <a:t>‹N°›</a:t>
            </a:fld>
            <a:endParaRPr lang="en-US" altLang="en-US"/>
          </a:p>
        </p:txBody>
      </p:sp>
    </p:spTree>
    <p:extLst>
      <p:ext uri="{BB962C8B-B14F-4D97-AF65-F5344CB8AC3E}">
        <p14:creationId xmlns:p14="http://schemas.microsoft.com/office/powerpoint/2010/main" val="21873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7099300" y="6248400"/>
            <a:ext cx="2063750" cy="457200"/>
          </a:xfrm>
          <a:prstGeom prst="rect">
            <a:avLst/>
          </a:prstGeom>
          <a:ln/>
        </p:spPr>
        <p:txBody>
          <a:bodyPr/>
          <a:lstStyle>
            <a:lvl1pPr>
              <a:defRPr/>
            </a:lvl1pPr>
          </a:lstStyle>
          <a:p>
            <a:pPr>
              <a:defRPr/>
            </a:pPr>
            <a:fld id="{EAD4D6C9-EDF6-41CA-9EE0-B2BF2E0A7048}" type="slidenum">
              <a:rPr lang="en-US" altLang="en-US"/>
              <a:pPr>
                <a:defRPr/>
              </a:pPr>
              <a:t>‹N°›</a:t>
            </a:fld>
            <a:endParaRPr lang="en-US" altLang="en-US"/>
          </a:p>
        </p:txBody>
      </p:sp>
    </p:spTree>
    <p:extLst>
      <p:ext uri="{BB962C8B-B14F-4D97-AF65-F5344CB8AC3E}">
        <p14:creationId xmlns:p14="http://schemas.microsoft.com/office/powerpoint/2010/main" val="542777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4837" y="301625"/>
            <a:ext cx="2208213" cy="54117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6761" y="301625"/>
            <a:ext cx="6462977" cy="5411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7099300" y="6248400"/>
            <a:ext cx="2063750" cy="457200"/>
          </a:xfrm>
          <a:prstGeom prst="rect">
            <a:avLst/>
          </a:prstGeom>
          <a:ln/>
        </p:spPr>
        <p:txBody>
          <a:bodyPr/>
          <a:lstStyle>
            <a:lvl1pPr>
              <a:defRPr/>
            </a:lvl1pPr>
          </a:lstStyle>
          <a:p>
            <a:pPr>
              <a:defRPr/>
            </a:pPr>
            <a:fld id="{53F99CAB-BC5C-415E-9FEB-AC6D1420FDD2}" type="slidenum">
              <a:rPr lang="en-US" altLang="en-US"/>
              <a:pPr>
                <a:defRPr/>
              </a:pPr>
              <a:t>‹N°›</a:t>
            </a:fld>
            <a:endParaRPr lang="en-US" altLang="en-US"/>
          </a:p>
        </p:txBody>
      </p:sp>
    </p:spTree>
    <p:extLst>
      <p:ext uri="{BB962C8B-B14F-4D97-AF65-F5344CB8AC3E}">
        <p14:creationId xmlns:p14="http://schemas.microsoft.com/office/powerpoint/2010/main" val="113850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8"/>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4"/>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A1E8EA1-1D32-4886-90C3-D68A8D51F7CA}" type="slidenum">
              <a:rPr lang="en-US" altLang="en-US"/>
              <a:pPr>
                <a:defRPr/>
              </a:pPr>
              <a:t>‹N°›</a:t>
            </a:fld>
            <a:endParaRPr lang="en-US" altLang="en-US"/>
          </a:p>
        </p:txBody>
      </p:sp>
    </p:spTree>
    <p:extLst>
      <p:ext uri="{BB962C8B-B14F-4D97-AF65-F5344CB8AC3E}">
        <p14:creationId xmlns:p14="http://schemas.microsoft.com/office/powerpoint/2010/main" val="262118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2209800"/>
            <a:ext cx="41275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2209800"/>
            <a:ext cx="41275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CE947AD-F94F-441D-9848-DD20BD5CCE6C}" type="slidenum">
              <a:rPr lang="en-US" altLang="en-US"/>
              <a:pPr>
                <a:defRPr/>
              </a:pPr>
              <a:t>‹N°›</a:t>
            </a:fld>
            <a:endParaRPr lang="en-US" altLang="en-US"/>
          </a:p>
        </p:txBody>
      </p:sp>
    </p:spTree>
    <p:extLst>
      <p:ext uri="{BB962C8B-B14F-4D97-AF65-F5344CB8AC3E}">
        <p14:creationId xmlns:p14="http://schemas.microsoft.com/office/powerpoint/2010/main" val="43801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75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758" y="2505075"/>
            <a:ext cx="4191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77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873AC67-2BFD-4C1E-807F-2F1B18A8C45D}" type="slidenum">
              <a:rPr lang="en-US" altLang="en-US"/>
              <a:pPr>
                <a:defRPr/>
              </a:pPr>
              <a:t>‹N°›</a:t>
            </a:fld>
            <a:endParaRPr lang="en-US" altLang="en-US"/>
          </a:p>
        </p:txBody>
      </p:sp>
    </p:spTree>
    <p:extLst>
      <p:ext uri="{BB962C8B-B14F-4D97-AF65-F5344CB8AC3E}">
        <p14:creationId xmlns:p14="http://schemas.microsoft.com/office/powerpoint/2010/main" val="360398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427961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extLst>
      <p:ext uri="{BB962C8B-B14F-4D97-AF65-F5344CB8AC3E}">
        <p14:creationId xmlns:p14="http://schemas.microsoft.com/office/powerpoint/2010/main" val="196491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8" y="457200"/>
            <a:ext cx="319537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E9F907-4C50-4B8A-AA07-20DB2928502D}" type="slidenum">
              <a:rPr lang="en-US" altLang="en-US"/>
              <a:pPr>
                <a:defRPr/>
              </a:pPr>
              <a:t>‹N°›</a:t>
            </a:fld>
            <a:endParaRPr lang="en-US" altLang="en-US"/>
          </a:p>
        </p:txBody>
      </p:sp>
    </p:spTree>
    <p:extLst>
      <p:ext uri="{BB962C8B-B14F-4D97-AF65-F5344CB8AC3E}">
        <p14:creationId xmlns:p14="http://schemas.microsoft.com/office/powerpoint/2010/main" val="370714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8" y="457200"/>
            <a:ext cx="319537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8C2EDB5-40A6-4A06-9EC9-E21A8707A4FC}" type="slidenum">
              <a:rPr lang="en-US" altLang="en-US"/>
              <a:pPr>
                <a:defRPr/>
              </a:pPr>
              <a:t>‹N°›</a:t>
            </a:fld>
            <a:endParaRPr lang="en-US" altLang="en-US"/>
          </a:p>
        </p:txBody>
      </p:sp>
    </p:spTree>
    <p:extLst>
      <p:ext uri="{BB962C8B-B14F-4D97-AF65-F5344CB8AC3E}">
        <p14:creationId xmlns:p14="http://schemas.microsoft.com/office/powerpoint/2010/main" val="142910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1447800"/>
            <a:ext cx="842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42950" y="2209800"/>
            <a:ext cx="84201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ltLang="en-US"/>
          </a:p>
        </p:txBody>
      </p:sp>
      <p:sp>
        <p:nvSpPr>
          <p:cNvPr id="4101"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ltLang="en-US"/>
          </a:p>
        </p:txBody>
      </p:sp>
      <p:sp>
        <p:nvSpPr>
          <p:cNvPr id="4102" name="Rectangl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
        <p:nvSpPr>
          <p:cNvPr id="1031" name="Rectangle 7"/>
          <p:cNvSpPr>
            <a:spLocks noChangeArrowheads="1"/>
          </p:cNvSpPr>
          <p:nvPr/>
        </p:nvSpPr>
        <p:spPr bwMode="auto">
          <a:xfrm>
            <a:off x="0" y="1066800"/>
            <a:ext cx="9906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a:p>
        </p:txBody>
      </p:sp>
      <p:sp>
        <p:nvSpPr>
          <p:cNvPr id="1032" name="Rectangle 8"/>
          <p:cNvSpPr>
            <a:spLocks noChangeArrowheads="1"/>
          </p:cNvSpPr>
          <p:nvPr/>
        </p:nvSpPr>
        <p:spPr bwMode="auto">
          <a:xfrm>
            <a:off x="0" y="1219200"/>
            <a:ext cx="165100" cy="56388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a:defRPr/>
            </a:pPr>
            <a:endParaRPr lang="en-US" altLang="en-US">
              <a:solidFill>
                <a:srgbClr val="002A6C"/>
              </a:solidFill>
            </a:endParaRPr>
          </a:p>
        </p:txBody>
      </p:sp>
      <p:pic>
        <p:nvPicPr>
          <p:cNvPr id="1033" name="Picture 9"/>
          <p:cNvPicPr>
            <a:picLocks noChangeAspect="1" noChangeArrowheads="1"/>
          </p:cNvPicPr>
          <p:nvPr/>
        </p:nvPicPr>
        <p:blipFill>
          <a:blip r:embed="rId17" cstate="print">
            <a:extLst>
              <a:ext uri="{28A0092B-C50C-407E-A947-70E740481C1C}">
                <a14:useLocalDpi xmlns:a14="http://schemas.microsoft.com/office/drawing/2010/main" val="0"/>
              </a:ext>
            </a:extLst>
          </a:blip>
          <a:srcRect r="63464"/>
          <a:stretch>
            <a:fillRect/>
          </a:stretch>
        </p:blipFill>
        <p:spPr bwMode="auto">
          <a:xfrm>
            <a:off x="245931" y="228601"/>
            <a:ext cx="262440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4"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75" r:id="rId14"/>
    <p:sldLayoutId id="2147483876" r:id="rId15"/>
  </p:sldLayoutIdLst>
  <p:hf hdr="0" ftr="0" dt="0"/>
  <p:txStyles>
    <p:titleStyle>
      <a:lvl1pPr algn="l" rtl="0" eaLnBrk="0" fontAlgn="base" hangingPunct="0">
        <a:spcBef>
          <a:spcPct val="0"/>
        </a:spcBef>
        <a:spcAft>
          <a:spcPct val="0"/>
        </a:spcAft>
        <a:defRPr sz="2400" b="1" kern="1200">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anose="020B0604020202020204" pitchFamily="34" charset="0"/>
        </a:defRPr>
      </a:lvl2pPr>
      <a:lvl3pPr algn="l" rtl="0" eaLnBrk="0" fontAlgn="base" hangingPunct="0">
        <a:spcBef>
          <a:spcPct val="0"/>
        </a:spcBef>
        <a:spcAft>
          <a:spcPct val="0"/>
        </a:spcAft>
        <a:defRPr sz="2400" b="1">
          <a:solidFill>
            <a:schemeClr val="tx2"/>
          </a:solidFill>
          <a:latin typeface="Arial" panose="020B0604020202020204" pitchFamily="34" charset="0"/>
        </a:defRPr>
      </a:lvl3pPr>
      <a:lvl4pPr algn="l" rtl="0" eaLnBrk="0" fontAlgn="base" hangingPunct="0">
        <a:spcBef>
          <a:spcPct val="0"/>
        </a:spcBef>
        <a:spcAft>
          <a:spcPct val="0"/>
        </a:spcAft>
        <a:defRPr sz="2400" b="1">
          <a:solidFill>
            <a:schemeClr val="tx2"/>
          </a:solidFill>
          <a:latin typeface="Arial" panose="020B0604020202020204" pitchFamily="34" charset="0"/>
        </a:defRPr>
      </a:lvl4pPr>
      <a:lvl5pPr algn="l" rtl="0" eaLnBrk="0" fontAlgn="base" hangingPunct="0">
        <a:spcBef>
          <a:spcPct val="0"/>
        </a:spcBef>
        <a:spcAft>
          <a:spcPct val="0"/>
        </a:spcAft>
        <a:defRPr sz="2400" b="1">
          <a:solidFill>
            <a:schemeClr val="tx2"/>
          </a:solidFill>
          <a:latin typeface="Arial" panose="020B0604020202020204" pitchFamily="34" charset="0"/>
        </a:defRPr>
      </a:lvl5pPr>
      <a:lvl6pPr marL="457200" algn="l" rtl="0" fontAlgn="base">
        <a:spcBef>
          <a:spcPct val="0"/>
        </a:spcBef>
        <a:spcAft>
          <a:spcPct val="0"/>
        </a:spcAft>
        <a:defRPr sz="2400" b="1">
          <a:solidFill>
            <a:schemeClr val="tx2"/>
          </a:solidFill>
          <a:latin typeface="Arial" panose="020B0604020202020204" pitchFamily="34" charset="0"/>
        </a:defRPr>
      </a:lvl6pPr>
      <a:lvl7pPr marL="914400" algn="l" rtl="0" fontAlgn="base">
        <a:spcBef>
          <a:spcPct val="0"/>
        </a:spcBef>
        <a:spcAft>
          <a:spcPct val="0"/>
        </a:spcAft>
        <a:defRPr sz="2400" b="1">
          <a:solidFill>
            <a:schemeClr val="tx2"/>
          </a:solidFill>
          <a:latin typeface="Arial" panose="020B0604020202020204" pitchFamily="34" charset="0"/>
        </a:defRPr>
      </a:lvl7pPr>
      <a:lvl8pPr marL="1371600" algn="l" rtl="0" fontAlgn="base">
        <a:spcBef>
          <a:spcPct val="0"/>
        </a:spcBef>
        <a:spcAft>
          <a:spcPct val="0"/>
        </a:spcAft>
        <a:defRPr sz="2400" b="1">
          <a:solidFill>
            <a:schemeClr val="tx2"/>
          </a:solidFill>
          <a:latin typeface="Arial" panose="020B0604020202020204" pitchFamily="34" charset="0"/>
        </a:defRPr>
      </a:lvl8pPr>
      <a:lvl9pPr marL="1828800" algn="l" rtl="0" fontAlgn="base">
        <a:spcBef>
          <a:spcPct val="0"/>
        </a:spcBef>
        <a:spcAft>
          <a:spcPct val="0"/>
        </a:spcAft>
        <a:defRPr sz="2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6760" y="301625"/>
            <a:ext cx="842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742950" y="1827213"/>
            <a:ext cx="84201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2" name="Rectangle 4"/>
          <p:cNvSpPr>
            <a:spLocks noGrp="1" noChangeArrowheads="1"/>
          </p:cNvSpPr>
          <p:nvPr>
            <p:ph type="dt" sz="half" idx="2"/>
          </p:nvPr>
        </p:nvSpPr>
        <p:spPr bwMode="auto">
          <a:xfrm>
            <a:off x="74295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ltLang="en-US"/>
          </a:p>
        </p:txBody>
      </p:sp>
      <p:sp>
        <p:nvSpPr>
          <p:cNvPr id="7173" name="Rectangle 5"/>
          <p:cNvSpPr>
            <a:spLocks noGrp="1" noChangeArrowheads="1"/>
          </p:cNvSpPr>
          <p:nvPr>
            <p:ph type="ftr" sz="quarter" idx="3"/>
          </p:nvPr>
        </p:nvSpPr>
        <p:spPr bwMode="auto">
          <a:xfrm>
            <a:off x="338455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ltLang="en-US"/>
          </a:p>
        </p:txBody>
      </p:sp>
      <p:sp>
        <p:nvSpPr>
          <p:cNvPr id="2055" name="Rectangle 7"/>
          <p:cNvSpPr>
            <a:spLocks noChangeArrowheads="1"/>
          </p:cNvSpPr>
          <p:nvPr/>
        </p:nvSpPr>
        <p:spPr bwMode="auto">
          <a:xfrm>
            <a:off x="0" y="1066800"/>
            <a:ext cx="9906000" cy="152400"/>
          </a:xfrm>
          <a:prstGeom prst="rect">
            <a:avLst/>
          </a:prstGeom>
          <a:solidFill>
            <a:srgbClr val="C211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a:p>
        </p:txBody>
      </p:sp>
      <p:sp>
        <p:nvSpPr>
          <p:cNvPr id="2056" name="Rectangle 8"/>
          <p:cNvSpPr>
            <a:spLocks noChangeArrowheads="1"/>
          </p:cNvSpPr>
          <p:nvPr/>
        </p:nvSpPr>
        <p:spPr bwMode="auto">
          <a:xfrm>
            <a:off x="0" y="1219200"/>
            <a:ext cx="165100" cy="5638800"/>
          </a:xfrm>
          <a:prstGeom prst="rect">
            <a:avLst/>
          </a:prstGeom>
          <a:solidFill>
            <a:srgbClr val="002A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lgn="ctr">
              <a:defRPr/>
            </a:pPr>
            <a:endParaRPr lang="en-US" altLang="en-US">
              <a:solidFill>
                <a:srgbClr val="002A6C"/>
              </a:solidFill>
            </a:endParaRPr>
          </a:p>
        </p:txBody>
      </p:sp>
      <p:sp>
        <p:nvSpPr>
          <p:cNvPr id="9" name="Rectangle 6"/>
          <p:cNvSpPr>
            <a:spLocks noGrp="1" noChangeArrowheads="1"/>
          </p:cNvSpPr>
          <p:nvPr>
            <p:ph type="sldNum" sz="quarter" idx="4"/>
          </p:nvPr>
        </p:nvSpPr>
        <p:spPr bwMode="auto">
          <a:xfrm>
            <a:off x="7847843" y="6661558"/>
            <a:ext cx="2063750" cy="1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smtClean="0">
                <a:latin typeface="Arial" charset="0"/>
              </a:defRPr>
            </a:lvl1pPr>
          </a:lstStyle>
          <a:p>
            <a:pPr>
              <a:defRPr/>
            </a:pPr>
            <a:fld id="{52A3B0A4-C32E-4520-AC17-3655BACE8D30}" type="slidenum">
              <a:rPr lang="en-US" altLang="en-US" smtClean="0"/>
              <a:pPr>
                <a:defRPr/>
              </a:pPr>
              <a:t>‹N°›</a:t>
            </a:fld>
            <a:endParaRPr lang="en-US" altLang="en-US"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ftr="0" dt="0"/>
  <p:txStyles>
    <p:titleStyle>
      <a:lvl1pPr algn="l" rtl="0" eaLnBrk="0" fontAlgn="base" hangingPunct="0">
        <a:spcBef>
          <a:spcPct val="0"/>
        </a:spcBef>
        <a:spcAft>
          <a:spcPct val="0"/>
        </a:spcAft>
        <a:defRPr sz="2400" b="1" kern="1200">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panose="020B0604020202020204" pitchFamily="34" charset="0"/>
        </a:defRPr>
      </a:lvl2pPr>
      <a:lvl3pPr algn="l" rtl="0" eaLnBrk="0" fontAlgn="base" hangingPunct="0">
        <a:spcBef>
          <a:spcPct val="0"/>
        </a:spcBef>
        <a:spcAft>
          <a:spcPct val="0"/>
        </a:spcAft>
        <a:defRPr sz="2400" b="1">
          <a:solidFill>
            <a:schemeClr val="tx2"/>
          </a:solidFill>
          <a:latin typeface="Arial" panose="020B0604020202020204" pitchFamily="34" charset="0"/>
        </a:defRPr>
      </a:lvl3pPr>
      <a:lvl4pPr algn="l" rtl="0" eaLnBrk="0" fontAlgn="base" hangingPunct="0">
        <a:spcBef>
          <a:spcPct val="0"/>
        </a:spcBef>
        <a:spcAft>
          <a:spcPct val="0"/>
        </a:spcAft>
        <a:defRPr sz="2400" b="1">
          <a:solidFill>
            <a:schemeClr val="tx2"/>
          </a:solidFill>
          <a:latin typeface="Arial" panose="020B0604020202020204" pitchFamily="34" charset="0"/>
        </a:defRPr>
      </a:lvl4pPr>
      <a:lvl5pPr algn="l" rtl="0" eaLnBrk="0" fontAlgn="base" hangingPunct="0">
        <a:spcBef>
          <a:spcPct val="0"/>
        </a:spcBef>
        <a:spcAft>
          <a:spcPct val="0"/>
        </a:spcAft>
        <a:defRPr sz="2400" b="1">
          <a:solidFill>
            <a:schemeClr val="tx2"/>
          </a:solidFill>
          <a:latin typeface="Arial" panose="020B0604020202020204" pitchFamily="34" charset="0"/>
        </a:defRPr>
      </a:lvl5pPr>
      <a:lvl6pPr marL="457200" algn="l" rtl="0" fontAlgn="base">
        <a:spcBef>
          <a:spcPct val="0"/>
        </a:spcBef>
        <a:spcAft>
          <a:spcPct val="0"/>
        </a:spcAft>
        <a:defRPr sz="2400" b="1">
          <a:solidFill>
            <a:schemeClr val="tx2"/>
          </a:solidFill>
          <a:latin typeface="Arial" panose="020B0604020202020204" pitchFamily="34" charset="0"/>
        </a:defRPr>
      </a:lvl6pPr>
      <a:lvl7pPr marL="914400" algn="l" rtl="0" fontAlgn="base">
        <a:spcBef>
          <a:spcPct val="0"/>
        </a:spcBef>
        <a:spcAft>
          <a:spcPct val="0"/>
        </a:spcAft>
        <a:defRPr sz="2400" b="1">
          <a:solidFill>
            <a:schemeClr val="tx2"/>
          </a:solidFill>
          <a:latin typeface="Arial" panose="020B0604020202020204" pitchFamily="34" charset="0"/>
        </a:defRPr>
      </a:lvl7pPr>
      <a:lvl8pPr marL="1371600" algn="l" rtl="0" fontAlgn="base">
        <a:spcBef>
          <a:spcPct val="0"/>
        </a:spcBef>
        <a:spcAft>
          <a:spcPct val="0"/>
        </a:spcAft>
        <a:defRPr sz="2400" b="1">
          <a:solidFill>
            <a:schemeClr val="tx2"/>
          </a:solidFill>
          <a:latin typeface="Arial" panose="020B0604020202020204" pitchFamily="34" charset="0"/>
        </a:defRPr>
      </a:lvl8pPr>
      <a:lvl9pPr marL="1828800" algn="l" rtl="0" fontAlgn="base">
        <a:spcBef>
          <a:spcPct val="0"/>
        </a:spcBef>
        <a:spcAft>
          <a:spcPct val="0"/>
        </a:spcAft>
        <a:defRPr sz="24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hyperlink" Target="http://www.fda.gov/Food/GuidanceRegulation/GuidanceDocumentsRegulatoryInformation/AcidifiedLACF/default.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fda.gov/food/guidanceregulation/haccp/ucm2006764.ht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fda.gov/Food/GuidanceRegulation/GuidanceDocumentsRegulatoryInformation/Juice/ucm072586.ht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accessdata.fda.gov/scripts/ims/mkex/ims/imssl-fr.cf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accessdata.fda.gov/scripts/fcn/fcnNavigation.cfm?rpt=eafusListing" TargetMode="Externa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fda.gov/Food/GuidanceRegulation/GuidanceDocumentsRegulatoryInformation/LabelingNutrition/.ht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hyperlink" Target="http://www.access.fda.gov/"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ccess.fda.gov/"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ctrTitle"/>
          </p:nvPr>
        </p:nvSpPr>
        <p:spPr>
          <a:xfrm>
            <a:off x="2739629" y="1771650"/>
            <a:ext cx="6036469" cy="2519363"/>
          </a:xfrm>
        </p:spPr>
        <p:txBody>
          <a:bodyPr/>
          <a:lstStyle/>
          <a:p>
            <a:pPr>
              <a:defRPr/>
            </a:pPr>
            <a:r>
              <a:rPr lang="en-US" sz="2250" dirty="0"/>
              <a:t> </a:t>
            </a:r>
            <a:endParaRPr lang="en-US" sz="2100" dirty="0"/>
          </a:p>
        </p:txBody>
      </p:sp>
      <p:sp>
        <p:nvSpPr>
          <p:cNvPr id="7174" name="Rectangle 1"/>
          <p:cNvSpPr>
            <a:spLocks noChangeArrowheads="1"/>
          </p:cNvSpPr>
          <p:nvPr/>
        </p:nvSpPr>
        <p:spPr bwMode="auto">
          <a:xfrm>
            <a:off x="165100" y="6543675"/>
            <a:ext cx="97409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defRPr/>
            </a:pPr>
            <a:r>
              <a:rPr lang="en-US" sz="750" i="1" dirty="0">
                <a:solidFill>
                  <a:srgbClr val="000000"/>
                </a:solidFill>
                <a:latin typeface="Times" panose="02020603050405020304" pitchFamily="18" charset="0"/>
                <a:ea typeface="ＭＳ Ｐゴシック" charset="-128"/>
                <a:cs typeface="Calibri" charset="0"/>
              </a:rPr>
              <a:t>This presentation was made possible with the support of the American People through the U.S. Agency for International Development (USAID). </a:t>
            </a:r>
          </a:p>
          <a:p>
            <a:pPr algn="r">
              <a:defRPr/>
            </a:pPr>
            <a:r>
              <a:rPr lang="en-US" sz="750" i="1" dirty="0">
                <a:solidFill>
                  <a:srgbClr val="000000"/>
                </a:solidFill>
                <a:latin typeface="Times" panose="02020603050405020304" pitchFamily="18" charset="0"/>
                <a:ea typeface="ＭＳ Ｐゴシック" charset="-128"/>
                <a:cs typeface="Calibri" charset="0"/>
              </a:rPr>
              <a:t>The contents of this document are the sole responsibility of the authors and do not necessarily reflect the views of USAID or the US Government.</a:t>
            </a:r>
            <a:endParaRPr lang="en-US" sz="2100" dirty="0">
              <a:solidFill>
                <a:srgbClr val="000000"/>
              </a:solidFill>
              <a:latin typeface="Times" panose="02020603050405020304" pitchFamily="18" charset="0"/>
              <a:ea typeface="Calibri" charset="0"/>
              <a:cs typeface="Arial" charset="0"/>
            </a:endParaRPr>
          </a:p>
        </p:txBody>
      </p:sp>
      <p:sp>
        <p:nvSpPr>
          <p:cNvPr id="8" name="Rectangle 3"/>
          <p:cNvSpPr txBox="1">
            <a:spLocks noChangeArrowheads="1"/>
          </p:cNvSpPr>
          <p:nvPr/>
        </p:nvSpPr>
        <p:spPr bwMode="auto">
          <a:xfrm>
            <a:off x="457200" y="2514600"/>
            <a:ext cx="9002486"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971" tIns="48986" rIns="97971" bIns="48986" numCol="1" anchor="t" anchorCtr="0" compatLnSpc="1">
            <a:prstTxWarp prst="textNoShape">
              <a:avLst/>
            </a:prstTxWarp>
          </a:bodyPr>
          <a:lstStyle>
            <a:lvl1pPr marL="0" indent="0" algn="r" rtl="0" eaLnBrk="0" fontAlgn="base" hangingPunct="0">
              <a:spcBef>
                <a:spcPct val="20000"/>
              </a:spcBef>
              <a:spcAft>
                <a:spcPct val="0"/>
              </a:spcAft>
              <a:defRPr sz="3800">
                <a:solidFill>
                  <a:schemeClr val="bg1"/>
                </a:solidFill>
                <a:latin typeface="Baker Signet Std" pitchFamily="34" charset="0"/>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a:lstStyle>
          <a:p>
            <a:pPr algn="ctr" eaLnBrk="1" hangingPunct="1">
              <a:defRPr/>
            </a:pPr>
            <a:endParaRPr lang="en-US" altLang="en-US" sz="1800" b="1" kern="0" dirty="0">
              <a:solidFill>
                <a:srgbClr val="002060"/>
              </a:solidFill>
              <a:latin typeface="+mj-lt"/>
            </a:endParaRPr>
          </a:p>
          <a:p>
            <a:pPr algn="ctr" eaLnBrk="1" hangingPunct="1">
              <a:defRPr/>
            </a:pPr>
            <a:endParaRPr lang="en-US" altLang="en-US" sz="1800" b="1" kern="0" dirty="0">
              <a:solidFill>
                <a:srgbClr val="002060"/>
              </a:solidFill>
              <a:latin typeface="+mj-lt"/>
            </a:endParaRPr>
          </a:p>
          <a:p>
            <a:pPr algn="ctr" eaLnBrk="1" hangingPunct="1">
              <a:defRPr/>
            </a:pPr>
            <a:r>
              <a:rPr lang="en-US" altLang="en-US" sz="5400" b="1" kern="0" dirty="0">
                <a:solidFill>
                  <a:srgbClr val="002060"/>
                </a:solidFill>
                <a:latin typeface="+mj-lt"/>
              </a:rPr>
              <a:t>Exporting Food Products to the United States</a:t>
            </a:r>
          </a:p>
          <a:p>
            <a:pPr algn="ctr" eaLnBrk="1" hangingPunct="1">
              <a:spcBef>
                <a:spcPts val="0"/>
              </a:spcBef>
              <a:defRPr/>
            </a:pPr>
            <a:endParaRPr lang="en-US" altLang="en-US" sz="1200" b="1" kern="0" dirty="0">
              <a:solidFill>
                <a:srgbClr val="002060"/>
              </a:solidFill>
              <a:latin typeface="+mj-lt"/>
            </a:endParaRPr>
          </a:p>
        </p:txBody>
      </p:sp>
      <p:sp>
        <p:nvSpPr>
          <p:cNvPr id="3" name="Rectangle 2"/>
          <p:cNvSpPr/>
          <p:nvPr/>
        </p:nvSpPr>
        <p:spPr>
          <a:xfrm>
            <a:off x="2253343" y="5313804"/>
            <a:ext cx="4953000" cy="830997"/>
          </a:xfrm>
          <a:prstGeom prst="rect">
            <a:avLst/>
          </a:prstGeom>
        </p:spPr>
        <p:txBody>
          <a:bodyPr>
            <a:spAutoFit/>
          </a:bodyPr>
          <a:lstStyle/>
          <a:p>
            <a:pPr algn="ctr"/>
            <a:r>
              <a:rPr lang="it-IT" b="1" dirty="0">
                <a:solidFill>
                  <a:srgbClr val="C00000"/>
                </a:solidFill>
              </a:rPr>
              <a:t>Dr. Gleyn Bledsoe </a:t>
            </a:r>
          </a:p>
          <a:p>
            <a:pPr algn="ctr"/>
            <a:r>
              <a:rPr lang="it-IT" sz="2000" dirty="0">
                <a:solidFill>
                  <a:srgbClr val="C00000"/>
                </a:solidFill>
              </a:rPr>
              <a:t>Gleyn@Live.com</a:t>
            </a:r>
            <a:endParaRPr lang="en-US" dirty="0">
              <a:solidFill>
                <a:srgbClr val="C00000"/>
              </a:solidFill>
            </a:endParaRP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981200"/>
            <a:ext cx="2286000" cy="1291421"/>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2536"/>
            <a:ext cx="9906000" cy="525563"/>
          </a:xfrm>
          <a:solidFill>
            <a:srgbClr val="C00000"/>
          </a:solidFill>
        </p:spPr>
        <p:txBody>
          <a:bodyPr/>
          <a:lstStyle/>
          <a:p>
            <a:pPr algn="ctr"/>
            <a:r>
              <a:rPr lang="en-US" sz="2800" dirty="0">
                <a:solidFill>
                  <a:schemeClr val="bg1"/>
                </a:solidFill>
              </a:rPr>
              <a:t>Main Organizational Sections</a:t>
            </a:r>
          </a:p>
        </p:txBody>
      </p:sp>
      <p:sp>
        <p:nvSpPr>
          <p:cNvPr id="4" name="Content Placeholder 3"/>
          <p:cNvSpPr>
            <a:spLocks noGrp="1"/>
          </p:cNvSpPr>
          <p:nvPr>
            <p:ph sz="half" idx="2"/>
          </p:nvPr>
        </p:nvSpPr>
        <p:spPr>
          <a:xfrm>
            <a:off x="5486400" y="2438400"/>
            <a:ext cx="3335783" cy="3637881"/>
          </a:xfrm>
        </p:spPr>
        <p:txBody>
          <a:bodyPr/>
          <a:lstStyle/>
          <a:p>
            <a:pPr marL="413416" indent="-413416">
              <a:buFont typeface="+mj-lt"/>
              <a:buAutoNum type="arabicPeriod"/>
            </a:pPr>
            <a:r>
              <a:rPr lang="en-US" dirty="0">
                <a:solidFill>
                  <a:srgbClr val="002A6C"/>
                </a:solidFill>
              </a:rPr>
              <a:t>Background information - optional</a:t>
            </a:r>
          </a:p>
          <a:p>
            <a:pPr marL="413416" indent="-413416">
              <a:buFont typeface="+mj-lt"/>
              <a:buAutoNum type="arabicPeriod"/>
            </a:pPr>
            <a:r>
              <a:rPr lang="en-US" dirty="0">
                <a:solidFill>
                  <a:srgbClr val="002A6C"/>
                </a:solidFill>
              </a:rPr>
              <a:t>Hazard analysis</a:t>
            </a:r>
          </a:p>
          <a:p>
            <a:pPr marL="413416" indent="-413416">
              <a:buFont typeface="+mj-lt"/>
              <a:buAutoNum type="arabicPeriod"/>
            </a:pPr>
            <a:r>
              <a:rPr lang="en-US" dirty="0">
                <a:solidFill>
                  <a:srgbClr val="002A6C"/>
                </a:solidFill>
              </a:rPr>
              <a:t>Preventive controls</a:t>
            </a:r>
          </a:p>
          <a:p>
            <a:pPr marL="413416" indent="-413416">
              <a:buFont typeface="+mj-lt"/>
              <a:buAutoNum type="arabicPeriod"/>
            </a:pPr>
            <a:r>
              <a:rPr lang="en-US" dirty="0">
                <a:solidFill>
                  <a:srgbClr val="002A6C"/>
                </a:solidFill>
              </a:rPr>
              <a:t>Recall plan</a:t>
            </a:r>
          </a:p>
          <a:p>
            <a:pPr marL="413416" indent="-413416">
              <a:buFont typeface="+mj-lt"/>
              <a:buAutoNum type="arabicPeriod"/>
            </a:pPr>
            <a:r>
              <a:rPr lang="en-US" dirty="0">
                <a:solidFill>
                  <a:srgbClr val="002A6C"/>
                </a:solidFill>
              </a:rPr>
              <a:t>Food Defense Plan</a:t>
            </a:r>
          </a:p>
          <a:p>
            <a:pPr marL="413416" indent="-413416">
              <a:buFont typeface="+mj-lt"/>
              <a:buAutoNum type="arabicPeriod"/>
            </a:pPr>
            <a:r>
              <a:rPr lang="en-US" dirty="0">
                <a:solidFill>
                  <a:srgbClr val="002A6C"/>
                </a:solidFill>
              </a:rPr>
              <a:t>Implementation procedures</a:t>
            </a: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16867" y="1990935"/>
            <a:ext cx="3949543" cy="44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rot="5400000">
            <a:off x="4516457" y="2350662"/>
            <a:ext cx="894241" cy="346249"/>
          </a:xfrm>
          <a:prstGeom prst="rect">
            <a:avLst/>
          </a:prstGeom>
          <a:noFill/>
        </p:spPr>
        <p:txBody>
          <a:bodyPr wrap="square" lIns="0" tIns="0" rIns="0" bIns="0" rtlCol="0">
            <a:spAutoFit/>
          </a:bodyPr>
          <a:lstStyle/>
          <a:p>
            <a:pPr algn="ctr"/>
            <a:r>
              <a:rPr lang="en-US" sz="1125" dirty="0"/>
              <a:t>Background Information</a:t>
            </a:r>
          </a:p>
        </p:txBody>
      </p:sp>
      <p:sp>
        <p:nvSpPr>
          <p:cNvPr id="38" name="TextBox 37"/>
          <p:cNvSpPr txBox="1"/>
          <p:nvPr/>
        </p:nvSpPr>
        <p:spPr>
          <a:xfrm rot="5400000">
            <a:off x="4516457" y="3208135"/>
            <a:ext cx="894241" cy="346249"/>
          </a:xfrm>
          <a:prstGeom prst="rect">
            <a:avLst/>
          </a:prstGeom>
          <a:noFill/>
        </p:spPr>
        <p:txBody>
          <a:bodyPr wrap="square" lIns="0" tIns="0" rIns="0" bIns="0" rtlCol="0">
            <a:spAutoFit/>
          </a:bodyPr>
          <a:lstStyle/>
          <a:p>
            <a:pPr algn="ctr"/>
            <a:r>
              <a:rPr lang="en-US" sz="1125" dirty="0"/>
              <a:t>Hazard Analysis</a:t>
            </a:r>
          </a:p>
        </p:txBody>
      </p:sp>
      <p:sp>
        <p:nvSpPr>
          <p:cNvPr id="39" name="TextBox 38"/>
          <p:cNvSpPr txBox="1"/>
          <p:nvPr/>
        </p:nvSpPr>
        <p:spPr>
          <a:xfrm rot="5400000">
            <a:off x="4516457" y="4004361"/>
            <a:ext cx="894241" cy="346249"/>
          </a:xfrm>
          <a:prstGeom prst="rect">
            <a:avLst/>
          </a:prstGeom>
          <a:noFill/>
        </p:spPr>
        <p:txBody>
          <a:bodyPr wrap="square" lIns="0" tIns="0" rIns="0" bIns="0" rtlCol="0">
            <a:spAutoFit/>
          </a:bodyPr>
          <a:lstStyle/>
          <a:p>
            <a:pPr algn="ctr"/>
            <a:r>
              <a:rPr lang="en-US" sz="1125" dirty="0"/>
              <a:t>Preventive Controls</a:t>
            </a:r>
          </a:p>
        </p:txBody>
      </p:sp>
      <p:sp>
        <p:nvSpPr>
          <p:cNvPr id="41" name="TextBox 40"/>
          <p:cNvSpPr txBox="1"/>
          <p:nvPr/>
        </p:nvSpPr>
        <p:spPr>
          <a:xfrm rot="5400000">
            <a:off x="4441937" y="5706037"/>
            <a:ext cx="1043277" cy="346249"/>
          </a:xfrm>
          <a:prstGeom prst="rect">
            <a:avLst/>
          </a:prstGeom>
          <a:noFill/>
        </p:spPr>
        <p:txBody>
          <a:bodyPr wrap="square" lIns="0" tIns="0" rIns="0" bIns="0" rtlCol="0">
            <a:spAutoFit/>
          </a:bodyPr>
          <a:lstStyle/>
          <a:p>
            <a:pPr algn="ctr"/>
            <a:r>
              <a:rPr lang="en-US" sz="1125" dirty="0">
                <a:solidFill>
                  <a:schemeClr val="bg1"/>
                </a:solidFill>
              </a:rPr>
              <a:t>Implementation Procedures</a:t>
            </a:r>
          </a:p>
        </p:txBody>
      </p:sp>
      <p:sp>
        <p:nvSpPr>
          <p:cNvPr id="10" name="TextBox 9"/>
          <p:cNvSpPr txBox="1"/>
          <p:nvPr/>
        </p:nvSpPr>
        <p:spPr>
          <a:xfrm rot="5400000">
            <a:off x="4541792" y="4923915"/>
            <a:ext cx="894241" cy="173124"/>
          </a:xfrm>
          <a:prstGeom prst="rect">
            <a:avLst/>
          </a:prstGeom>
          <a:noFill/>
        </p:spPr>
        <p:txBody>
          <a:bodyPr wrap="square" lIns="0" tIns="0" rIns="0" bIns="0" rtlCol="0">
            <a:spAutoFit/>
          </a:bodyPr>
          <a:lstStyle/>
          <a:p>
            <a:pPr algn="ctr"/>
            <a:r>
              <a:rPr lang="en-US" sz="1125" dirty="0">
                <a:solidFill>
                  <a:schemeClr val="bg1"/>
                </a:solidFill>
              </a:rPr>
              <a:t>Recall</a:t>
            </a:r>
            <a:r>
              <a:rPr lang="en-US" sz="1125" dirty="0"/>
              <a:t> </a:t>
            </a:r>
            <a:r>
              <a:rPr lang="en-US" sz="1125" dirty="0">
                <a:solidFill>
                  <a:schemeClr val="bg1"/>
                </a:solidFill>
              </a:rPr>
              <a:t>Plan</a:t>
            </a:r>
          </a:p>
        </p:txBody>
      </p:sp>
    </p:spTree>
    <p:extLst>
      <p:ext uri="{BB962C8B-B14F-4D97-AF65-F5344CB8AC3E}">
        <p14:creationId xmlns:p14="http://schemas.microsoft.com/office/powerpoint/2010/main" val="31877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4294967295"/>
          </p:nvPr>
        </p:nvSpPr>
        <p:spPr>
          <a:xfrm>
            <a:off x="228600" y="1752600"/>
            <a:ext cx="9470571" cy="5551714"/>
          </a:xfrm>
        </p:spPr>
        <p:txBody>
          <a:bodyPr/>
          <a:lstStyle/>
          <a:p>
            <a:pPr eaLnBrk="1" hangingPunct="1">
              <a:lnSpc>
                <a:spcPct val="80000"/>
              </a:lnSpc>
              <a:buFontTx/>
              <a:buBlip>
                <a:blip r:embed="rId2"/>
              </a:buBlip>
              <a:defRPr/>
            </a:pPr>
            <a:endParaRPr lang="en-US" sz="1929" dirty="0">
              <a:ea typeface="ＭＳ Ｐゴシック" pitchFamily="34" charset="-128"/>
            </a:endParaRPr>
          </a:p>
          <a:p>
            <a:pPr marL="306153" indent="-306153" eaLnBrk="1" hangingPunct="1">
              <a:lnSpc>
                <a:spcPct val="80000"/>
              </a:lnSpc>
              <a:buFont typeface="Arial" panose="020B0604020202020204" pitchFamily="34" charset="0"/>
              <a:buChar char="•"/>
              <a:defRPr/>
            </a:pPr>
            <a:r>
              <a:rPr lang="en-US" sz="1929" b="1" dirty="0">
                <a:solidFill>
                  <a:schemeClr val="accent6"/>
                </a:solidFill>
              </a:rPr>
              <a:t>Low- Acid Canned Foods LACF : </a:t>
            </a:r>
            <a:r>
              <a:rPr lang="en-US" sz="1929" dirty="0"/>
              <a:t> </a:t>
            </a:r>
          </a:p>
          <a:p>
            <a:pPr marL="734766" lvl="1" eaLnBrk="1" hangingPunct="1">
              <a:lnSpc>
                <a:spcPct val="80000"/>
              </a:lnSpc>
              <a:buFont typeface="Arial" panose="020B0604020202020204" pitchFamily="34" charset="0"/>
              <a:buChar char="•"/>
              <a:defRPr/>
            </a:pPr>
            <a:r>
              <a:rPr lang="en-US" sz="1929" dirty="0"/>
              <a:t>Food with a pH of 4.6 or higher and a water activity (aW) &gt; 0.85</a:t>
            </a:r>
          </a:p>
          <a:p>
            <a:pPr marL="734766" lvl="1" eaLnBrk="1" hangingPunct="1">
              <a:lnSpc>
                <a:spcPct val="80000"/>
              </a:lnSpc>
              <a:buFont typeface="Arial" panose="020B0604020202020204" pitchFamily="34" charset="0"/>
              <a:buChar char="•"/>
              <a:defRPr/>
            </a:pPr>
            <a:r>
              <a:rPr lang="en-US" sz="1929" dirty="0"/>
              <a:t>Does not include alcoholic beverages </a:t>
            </a:r>
            <a:endParaRPr lang="en-US" sz="1929" dirty="0">
              <a:ea typeface="ＭＳ Ｐゴシック" pitchFamily="34" charset="-128"/>
            </a:endParaRPr>
          </a:p>
          <a:p>
            <a:pPr marL="0" indent="0" eaLnBrk="1" hangingPunct="1">
              <a:lnSpc>
                <a:spcPct val="80000"/>
              </a:lnSpc>
            </a:pPr>
            <a:r>
              <a:rPr lang="en-US" sz="1929" dirty="0">
                <a:solidFill>
                  <a:schemeClr val="accent6"/>
                </a:solidFill>
              </a:rPr>
              <a:t> </a:t>
            </a:r>
          </a:p>
          <a:p>
            <a:pPr marL="306153" indent="-306153" eaLnBrk="1" hangingPunct="1">
              <a:lnSpc>
                <a:spcPct val="80000"/>
              </a:lnSpc>
              <a:buFont typeface="Arial" panose="020B0604020202020204" pitchFamily="34" charset="0"/>
              <a:buChar char="•"/>
            </a:pPr>
            <a:r>
              <a:rPr lang="en-US" sz="1929" b="1" dirty="0">
                <a:solidFill>
                  <a:schemeClr val="accent6"/>
                </a:solidFill>
              </a:rPr>
              <a:t>Acidified foods - </a:t>
            </a:r>
            <a:r>
              <a:rPr lang="en-US" sz="1929" dirty="0"/>
              <a:t>foods with a normal pH of 4.6 or less (not included in LACF)</a:t>
            </a:r>
          </a:p>
          <a:p>
            <a:pPr marL="306153" indent="-306153" eaLnBrk="1" hangingPunct="1">
              <a:lnSpc>
                <a:spcPct val="80000"/>
              </a:lnSpc>
              <a:buFont typeface="Arial" panose="020B0604020202020204" pitchFamily="34" charset="0"/>
              <a:buChar char="•"/>
            </a:pPr>
            <a:endParaRPr lang="en-US" sz="1929" dirty="0">
              <a:solidFill>
                <a:schemeClr val="accent6"/>
              </a:solidFill>
            </a:endParaRPr>
          </a:p>
          <a:p>
            <a:pPr marL="306153" indent="-306153" eaLnBrk="1" hangingPunct="1">
              <a:lnSpc>
                <a:spcPct val="80000"/>
              </a:lnSpc>
              <a:buFont typeface="Arial" panose="020B0604020202020204" pitchFamily="34" charset="0"/>
              <a:buChar char="•"/>
            </a:pPr>
            <a:r>
              <a:rPr lang="en-US" sz="1929" b="1" dirty="0">
                <a:solidFill>
                  <a:schemeClr val="accent6"/>
                </a:solidFill>
              </a:rPr>
              <a:t>Primary Objective is to control Clostridium botulinum</a:t>
            </a:r>
            <a:r>
              <a:rPr lang="en-US" sz="1929" dirty="0">
                <a:solidFill>
                  <a:schemeClr val="accent6"/>
                </a:solidFill>
              </a:rPr>
              <a:t> - </a:t>
            </a:r>
            <a:r>
              <a:rPr lang="en-US" sz="1929" dirty="0"/>
              <a:t>a type of bacteria that occurs in food kept in poor conditions. Botulinum toxin (produced by the bacteria) grows in acidic and anaerobic environments, and can cause a fatal paralysis in humans.</a:t>
            </a:r>
            <a:endParaRPr lang="en-US" sz="1929" dirty="0">
              <a:solidFill>
                <a:schemeClr val="accent6"/>
              </a:solidFill>
            </a:endParaRPr>
          </a:p>
          <a:p>
            <a:pPr marL="0" indent="0" eaLnBrk="1" hangingPunct="1">
              <a:lnSpc>
                <a:spcPct val="80000"/>
              </a:lnSpc>
            </a:pPr>
            <a:endParaRPr lang="en-US" sz="1929" dirty="0">
              <a:solidFill>
                <a:schemeClr val="accent6"/>
              </a:solidFill>
            </a:endParaRPr>
          </a:p>
          <a:p>
            <a:pPr marL="306153" indent="-306153" eaLnBrk="1" hangingPunct="1">
              <a:lnSpc>
                <a:spcPct val="80000"/>
              </a:lnSpc>
              <a:buFont typeface="Arial" panose="020B0604020202020204" pitchFamily="34" charset="0"/>
              <a:buChar char="•"/>
            </a:pPr>
            <a:r>
              <a:rPr lang="en-US" sz="1929" b="1" dirty="0">
                <a:solidFill>
                  <a:schemeClr val="accent6"/>
                </a:solidFill>
              </a:rPr>
              <a:t>The LACF program helps to prevent the production of this toxin</a:t>
            </a:r>
          </a:p>
          <a:p>
            <a:pPr marL="306153" indent="-306153" eaLnBrk="1" hangingPunct="1">
              <a:lnSpc>
                <a:spcPct val="80000"/>
              </a:lnSpc>
              <a:buFont typeface="Arial" panose="020B0604020202020204" pitchFamily="34" charset="0"/>
              <a:buChar char="•"/>
            </a:pPr>
            <a:endParaRPr lang="en-US" sz="1929" b="1" dirty="0">
              <a:solidFill>
                <a:schemeClr val="accent6"/>
              </a:solidFill>
              <a:ea typeface="ＭＳ Ｐゴシック" pitchFamily="34" charset="-128"/>
            </a:endParaRPr>
          </a:p>
          <a:p>
            <a:pPr marL="306153" indent="-306153" eaLnBrk="1" hangingPunct="1">
              <a:lnSpc>
                <a:spcPct val="80000"/>
              </a:lnSpc>
              <a:buFont typeface="Arial" panose="020B0604020202020204" pitchFamily="34" charset="0"/>
              <a:buChar char="•"/>
            </a:pPr>
            <a:r>
              <a:rPr lang="en-US" sz="1929" b="1" dirty="0">
                <a:solidFill>
                  <a:schemeClr val="accent6"/>
                </a:solidFill>
                <a:ea typeface="ＭＳ Ｐゴシック" pitchFamily="34" charset="-128"/>
              </a:rPr>
              <a:t>Training Requirement: </a:t>
            </a:r>
            <a:r>
              <a:rPr lang="en-US" b="1" dirty="0"/>
              <a:t>Basic Certificate in Principles of</a:t>
            </a:r>
            <a:r>
              <a:rPr lang="en-US" dirty="0"/>
              <a:t> </a:t>
            </a:r>
            <a:r>
              <a:rPr lang="en-US" b="1" dirty="0"/>
              <a:t>Thermal Process Control</a:t>
            </a:r>
            <a:endParaRPr lang="en-US" sz="1929" b="1" dirty="0">
              <a:solidFill>
                <a:schemeClr val="accent6"/>
              </a:solidFill>
              <a:ea typeface="ＭＳ Ｐゴシック" pitchFamily="34" charset="-128"/>
            </a:endParaRPr>
          </a:p>
        </p:txBody>
      </p:sp>
      <p:sp>
        <p:nvSpPr>
          <p:cNvPr id="6" name="Rectangle 2"/>
          <p:cNvSpPr txBox="1">
            <a:spLocks noChangeArrowheads="1"/>
          </p:cNvSpPr>
          <p:nvPr/>
        </p:nvSpPr>
        <p:spPr bwMode="auto">
          <a:xfrm>
            <a:off x="0" y="1072737"/>
            <a:ext cx="9906000" cy="603663"/>
          </a:xfrm>
          <a:prstGeom prst="rect">
            <a:avLst/>
          </a:prstGeom>
          <a:solidFill>
            <a:srgbClr val="C00000"/>
          </a:solidFill>
          <a:ln w="9525">
            <a:noFill/>
            <a:miter lim="800000"/>
            <a:headEnd/>
            <a:tailEnd/>
          </a:ln>
        </p:spPr>
        <p:txBody>
          <a:bodyPr anchor="ctr"/>
          <a:lstStyle/>
          <a:p>
            <a:pPr algn="ctr">
              <a:defRPr/>
            </a:pPr>
            <a:r>
              <a:rPr lang="es-ES" sz="3200" b="1" dirty="0">
                <a:solidFill>
                  <a:schemeClr val="bg1"/>
                </a:solidFill>
                <a:latin typeface="+mj-lt"/>
              </a:rPr>
              <a:t>LACF / AC</a:t>
            </a:r>
            <a:endParaRPr lang="es-ES" sz="3200" b="1" kern="0" dirty="0">
              <a:solidFill>
                <a:schemeClr val="bg1"/>
              </a:solidFill>
              <a:latin typeface="+mj-lt"/>
              <a:ea typeface="ＭＳ Ｐゴシック" pitchFamily="51" charset="-128"/>
              <a:cs typeface="ＭＳ Ｐゴシック" pitchFamily="51" charset="-128"/>
            </a:endParaRPr>
          </a:p>
        </p:txBody>
      </p:sp>
      <p:pic>
        <p:nvPicPr>
          <p:cNvPr id="202757" name="Picture 42" descr="sardine_can_showcase_md_wht.gif (17215 bytes)"/>
          <p:cNvPicPr>
            <a:picLocks noChangeAspect="1" noChangeArrowheads="1" noCrop="1"/>
          </p:cNvPicPr>
          <p:nvPr/>
        </p:nvPicPr>
        <p:blipFill>
          <a:blip r:embed="rId3" cstate="print"/>
          <a:srcRect/>
          <a:stretch>
            <a:fillRect/>
          </a:stretch>
        </p:blipFill>
        <p:spPr bwMode="auto">
          <a:xfrm>
            <a:off x="8894474" y="1831181"/>
            <a:ext cx="979714" cy="607219"/>
          </a:xfrm>
          <a:prstGeom prst="rect">
            <a:avLst/>
          </a:prstGeom>
          <a:noFill/>
          <a:ln w="9525">
            <a:noFill/>
            <a:miter lim="800000"/>
            <a:headEnd/>
            <a:tailEnd/>
          </a:ln>
        </p:spPr>
      </p:pic>
      <p:pic>
        <p:nvPicPr>
          <p:cNvPr id="202758" name="Picture 44" descr="http://www.100pies.net/Gifs/Alimentos/Conservas/conservas02.gif"/>
          <p:cNvPicPr>
            <a:picLocks noChangeAspect="1" noChangeArrowheads="1" noCrop="1"/>
          </p:cNvPicPr>
          <p:nvPr/>
        </p:nvPicPr>
        <p:blipFill>
          <a:blip r:embed="rId4" cstate="print"/>
          <a:srcRect/>
          <a:stretch>
            <a:fillRect/>
          </a:stretch>
        </p:blipFill>
        <p:spPr bwMode="auto">
          <a:xfrm>
            <a:off x="8725322" y="2501085"/>
            <a:ext cx="1061357" cy="636134"/>
          </a:xfrm>
          <a:prstGeom prst="rect">
            <a:avLst/>
          </a:prstGeom>
          <a:noFill/>
          <a:ln w="9525">
            <a:noFill/>
            <a:miter lim="800000"/>
            <a:headEnd/>
            <a:tailEnd/>
          </a:ln>
        </p:spPr>
      </p:pic>
    </p:spTree>
    <p:extLst>
      <p:ext uri="{BB962C8B-B14F-4D97-AF65-F5344CB8AC3E}">
        <p14:creationId xmlns:p14="http://schemas.microsoft.com/office/powerpoint/2010/main" val="376960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E31FEA7-E078-4E92-8EC4-F427EB0213D5}" type="slidenum">
              <a:rPr lang="en-US" smtClean="0">
                <a:solidFill>
                  <a:srgbClr val="333399"/>
                </a:solidFill>
              </a:rPr>
              <a:pPr>
                <a:defRPr/>
              </a:pPr>
              <a:t>12</a:t>
            </a:fld>
            <a:endParaRPr lang="en-US">
              <a:solidFill>
                <a:srgbClr val="333399"/>
              </a:solidFill>
            </a:endParaRPr>
          </a:p>
        </p:txBody>
      </p:sp>
      <p:sp>
        <p:nvSpPr>
          <p:cNvPr id="5" name="Rectangle 2"/>
          <p:cNvSpPr txBox="1">
            <a:spLocks noChangeArrowheads="1"/>
          </p:cNvSpPr>
          <p:nvPr/>
        </p:nvSpPr>
        <p:spPr bwMode="auto">
          <a:xfrm>
            <a:off x="0" y="1142817"/>
            <a:ext cx="9906000" cy="533522"/>
          </a:xfrm>
          <a:prstGeom prst="rect">
            <a:avLst/>
          </a:prstGeom>
          <a:solidFill>
            <a:srgbClr val="C00000"/>
          </a:solidFill>
          <a:ln w="9525">
            <a:noFill/>
            <a:miter lim="800000"/>
            <a:headEnd/>
            <a:tailEnd/>
          </a:ln>
        </p:spPr>
        <p:txBody>
          <a:bodyPr anchor="ctr"/>
          <a:lstStyle/>
          <a:p>
            <a:pPr algn="ctr">
              <a:defRPr/>
            </a:pPr>
            <a:r>
              <a:rPr lang="es-ES" sz="2571" b="1" dirty="0">
                <a:solidFill>
                  <a:schemeClr val="bg1"/>
                </a:solidFill>
                <a:latin typeface="+mj-lt"/>
              </a:rPr>
              <a:t>REQUIREMENTS FOR  LACF/AC FOODS</a:t>
            </a:r>
            <a:endParaRPr lang="es-ES" sz="2571" b="1" kern="0" dirty="0">
              <a:solidFill>
                <a:schemeClr val="bg1"/>
              </a:solidFill>
              <a:latin typeface="+mj-lt"/>
              <a:ea typeface="ＭＳ Ｐゴシック" pitchFamily="51" charset="-128"/>
              <a:cs typeface="ＭＳ Ｐゴシック" pitchFamily="51" charset="-128"/>
            </a:endParaRPr>
          </a:p>
        </p:txBody>
      </p:sp>
      <p:sp>
        <p:nvSpPr>
          <p:cNvPr id="6" name="Rectangle 3"/>
          <p:cNvSpPr txBox="1">
            <a:spLocks noChangeArrowheads="1"/>
          </p:cNvSpPr>
          <p:nvPr/>
        </p:nvSpPr>
        <p:spPr bwMode="auto">
          <a:xfrm>
            <a:off x="457200" y="2133600"/>
            <a:ext cx="9220200" cy="3733800"/>
          </a:xfrm>
          <a:prstGeom prst="rect">
            <a:avLst/>
          </a:prstGeom>
          <a:noFill/>
          <a:ln w="9525">
            <a:noFill/>
            <a:miter lim="800000"/>
            <a:headEnd/>
            <a:tailEnd/>
          </a:ln>
        </p:spPr>
        <p:txBody>
          <a:bodyPr vert="horz" wrap="square" lIns="97971" tIns="48986" rIns="97971" bIns="48986"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spcBef>
                <a:spcPct val="50000"/>
              </a:spcBef>
              <a:buFont typeface="Arial" panose="020B0604020202020204" pitchFamily="34" charset="0"/>
              <a:buChar char="•"/>
            </a:pPr>
            <a:r>
              <a:rPr lang="en-US" sz="2400" kern="0" dirty="0">
                <a:solidFill>
                  <a:schemeClr val="accent6"/>
                </a:solidFill>
                <a:latin typeface="Arial"/>
                <a:cs typeface="Arial"/>
              </a:rPr>
              <a:t>Obtain an additional registry with FDA or </a:t>
            </a:r>
            <a:r>
              <a:rPr lang="es-ES" sz="2400" kern="0" dirty="0">
                <a:solidFill>
                  <a:schemeClr val="accent6"/>
                </a:solidFill>
                <a:latin typeface="Arial"/>
                <a:cs typeface="Arial"/>
              </a:rPr>
              <a:t>FCE (</a:t>
            </a:r>
            <a:r>
              <a:rPr lang="en-US" sz="2400" dirty="0">
                <a:solidFill>
                  <a:schemeClr val="accent6"/>
                </a:solidFill>
              </a:rPr>
              <a:t>Food Canning Establishment)</a:t>
            </a:r>
            <a:endParaRPr lang="es-ES" sz="2400" kern="0" dirty="0">
              <a:solidFill>
                <a:schemeClr val="accent6"/>
              </a:solidFill>
              <a:latin typeface="Arial"/>
              <a:cs typeface="Arial"/>
            </a:endParaRPr>
          </a:p>
          <a:p>
            <a:pPr eaLnBrk="1" hangingPunct="1">
              <a:spcBef>
                <a:spcPct val="50000"/>
              </a:spcBef>
              <a:buFont typeface="Arial" panose="020B0604020202020204" pitchFamily="34" charset="0"/>
              <a:buChar char="•"/>
            </a:pPr>
            <a:r>
              <a:rPr lang="en-US" sz="2400" kern="0" dirty="0">
                <a:solidFill>
                  <a:schemeClr val="accent6"/>
                </a:solidFill>
                <a:latin typeface="Arial"/>
                <a:cs typeface="Arial"/>
              </a:rPr>
              <a:t>Submit information (*</a:t>
            </a:r>
            <a:r>
              <a:rPr lang="en-US" sz="2400" kern="0" dirty="0">
                <a:solidFill>
                  <a:srgbClr val="002060"/>
                </a:solidFill>
                <a:latin typeface="Arial"/>
                <a:cs typeface="Arial"/>
              </a:rPr>
              <a:t>Process</a:t>
            </a:r>
            <a:r>
              <a:rPr lang="en-US" sz="2400" kern="0" dirty="0">
                <a:solidFill>
                  <a:schemeClr val="accent6"/>
                </a:solidFill>
                <a:latin typeface="Arial"/>
                <a:cs typeface="Arial"/>
              </a:rPr>
              <a:t> Schedule</a:t>
            </a:r>
            <a:r>
              <a:rPr lang="es-ES" sz="2400" kern="0" dirty="0">
                <a:solidFill>
                  <a:schemeClr val="accent6"/>
                </a:solidFill>
                <a:latin typeface="Arial"/>
                <a:cs typeface="Arial"/>
              </a:rPr>
              <a:t>) </a:t>
            </a:r>
            <a:r>
              <a:rPr lang="en-US" sz="2400" kern="0" dirty="0">
                <a:solidFill>
                  <a:schemeClr val="accent6"/>
                </a:solidFill>
                <a:latin typeface="Arial"/>
                <a:cs typeface="Arial"/>
              </a:rPr>
              <a:t>as to how the product was processed </a:t>
            </a:r>
            <a:r>
              <a:rPr lang="en-US" sz="2400" b="1" dirty="0">
                <a:solidFill>
                  <a:schemeClr val="accent6"/>
                </a:solidFill>
              </a:rPr>
              <a:t>Submission Identifier"</a:t>
            </a:r>
            <a:r>
              <a:rPr lang="en-US" sz="2400" dirty="0">
                <a:solidFill>
                  <a:schemeClr val="accent6"/>
                </a:solidFill>
              </a:rPr>
              <a:t> (SID) </a:t>
            </a:r>
            <a:endParaRPr lang="es-ES" sz="2400" kern="0" dirty="0">
              <a:solidFill>
                <a:schemeClr val="accent6"/>
              </a:solidFill>
              <a:latin typeface="Arial"/>
              <a:cs typeface="Arial"/>
            </a:endParaRPr>
          </a:p>
          <a:p>
            <a:pPr eaLnBrk="1" hangingPunct="1">
              <a:spcBef>
                <a:spcPct val="50000"/>
              </a:spcBef>
              <a:buFont typeface="Arial" panose="020B0604020202020204" pitchFamily="34" charset="0"/>
              <a:buChar char="•"/>
              <a:defRPr/>
            </a:pPr>
            <a:r>
              <a:rPr lang="en-US" sz="2400" kern="0" dirty="0">
                <a:solidFill>
                  <a:schemeClr val="accent6"/>
                </a:solidFill>
                <a:latin typeface="Arial"/>
                <a:cs typeface="Arial"/>
              </a:rPr>
              <a:t>Apply the process to the foods</a:t>
            </a:r>
          </a:p>
          <a:p>
            <a:pPr eaLnBrk="1" hangingPunct="1">
              <a:spcBef>
                <a:spcPct val="50000"/>
              </a:spcBef>
              <a:buFont typeface="Arial" panose="020B0604020202020204" pitchFamily="34" charset="0"/>
              <a:buChar char="•"/>
              <a:defRPr/>
            </a:pPr>
            <a:r>
              <a:rPr lang="en-US" sz="2400" kern="0" dirty="0">
                <a:solidFill>
                  <a:schemeClr val="accent6"/>
                </a:solidFill>
                <a:latin typeface="Arial"/>
                <a:cs typeface="Arial"/>
              </a:rPr>
              <a:t>Keep required records</a:t>
            </a:r>
          </a:p>
          <a:p>
            <a:pPr marL="489844" lvl="1" indent="0" eaLnBrk="1" hangingPunct="1">
              <a:spcBef>
                <a:spcPct val="50000"/>
              </a:spcBef>
              <a:buNone/>
              <a:defRPr/>
            </a:pPr>
            <a:r>
              <a:rPr lang="es-ES" sz="1600" kern="0" dirty="0">
                <a:solidFill>
                  <a:schemeClr val="accent6"/>
                </a:solidFill>
                <a:latin typeface="Arial"/>
                <a:cs typeface="Arial"/>
              </a:rPr>
              <a:t>* </a:t>
            </a:r>
            <a:r>
              <a:rPr lang="en-US" sz="1600" i="1" kern="0" dirty="0">
                <a:solidFill>
                  <a:schemeClr val="accent6"/>
                </a:solidFill>
                <a:latin typeface="Arial"/>
                <a:cs typeface="Arial"/>
              </a:rPr>
              <a:t>Process Authority develops a process schedule for every product and individual container size/type</a:t>
            </a:r>
          </a:p>
          <a:p>
            <a:pPr marL="0" indent="0" eaLnBrk="1" hangingPunct="1">
              <a:lnSpc>
                <a:spcPct val="80000"/>
              </a:lnSpc>
              <a:buNone/>
              <a:defRPr/>
            </a:pPr>
            <a:endParaRPr lang="en-US" sz="2143" kern="1400" dirty="0">
              <a:solidFill>
                <a:srgbClr val="000066"/>
              </a:solidFill>
            </a:endParaRPr>
          </a:p>
          <a:p>
            <a:pPr marL="0" indent="0" eaLnBrk="1" hangingPunct="1">
              <a:lnSpc>
                <a:spcPct val="80000"/>
              </a:lnSpc>
              <a:buNone/>
              <a:defRPr/>
            </a:pPr>
            <a:r>
              <a:rPr lang="en-US" sz="2143" b="1" kern="1400" dirty="0">
                <a:solidFill>
                  <a:srgbClr val="002060"/>
                </a:solidFill>
              </a:rPr>
              <a:t>FDA </a:t>
            </a:r>
            <a:r>
              <a:rPr lang="en-US" sz="1929" b="1" kern="1400" dirty="0">
                <a:solidFill>
                  <a:srgbClr val="002060"/>
                </a:solidFill>
              </a:rPr>
              <a:t>Link for LACF  </a:t>
            </a:r>
            <a:r>
              <a:rPr lang="en-US" sz="2143" u="sng" kern="1400" dirty="0">
                <a:solidFill>
                  <a:srgbClr val="002060"/>
                </a:solidFill>
                <a:latin typeface="Times New Roman" panose="02020603050405020304" pitchFamily="18" charset="0"/>
                <a:hlinkClick r:id="rId3"/>
              </a:rPr>
              <a:t>http://www.fda.gov/Food/GuidanceRegulation/GuidanceDocumentsRegulatoryInformation/AcidifiedLACF/default.htm</a:t>
            </a:r>
            <a:endParaRPr lang="es-ES" sz="2143" kern="0" dirty="0">
              <a:solidFill>
                <a:srgbClr val="002060"/>
              </a:solidFill>
              <a:latin typeface="Arial"/>
              <a:cs typeface="Arial"/>
            </a:endParaRPr>
          </a:p>
        </p:txBody>
      </p:sp>
    </p:spTree>
    <p:extLst>
      <p:ext uri="{BB962C8B-B14F-4D97-AF65-F5344CB8AC3E}">
        <p14:creationId xmlns:p14="http://schemas.microsoft.com/office/powerpoint/2010/main" val="324418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990600"/>
            <a:ext cx="9906000" cy="488161"/>
          </a:xfrm>
          <a:solidFill>
            <a:srgbClr val="C00000"/>
          </a:solidFill>
        </p:spPr>
        <p:txBody>
          <a:bodyPr/>
          <a:lstStyle/>
          <a:p>
            <a:pPr algn="ctr"/>
            <a:r>
              <a:rPr lang="en-US" altLang="en-US" sz="2571" dirty="0">
                <a:solidFill>
                  <a:schemeClr val="bg1"/>
                </a:solidFill>
              </a:rPr>
              <a:t>HACCP FOR SEAFOOD</a:t>
            </a:r>
          </a:p>
        </p:txBody>
      </p:sp>
      <p:sp>
        <p:nvSpPr>
          <p:cNvPr id="43011" name="Content Placeholder 5"/>
          <p:cNvSpPr>
            <a:spLocks noGrp="1"/>
          </p:cNvSpPr>
          <p:nvPr>
            <p:ph sz="half" idx="2"/>
          </p:nvPr>
        </p:nvSpPr>
        <p:spPr>
          <a:xfrm>
            <a:off x="4953000" y="3505200"/>
            <a:ext cx="4794250" cy="1295400"/>
          </a:xfrm>
        </p:spPr>
        <p:txBody>
          <a:bodyPr/>
          <a:lstStyle/>
          <a:p>
            <a:pPr marL="0" indent="0">
              <a:buNone/>
            </a:pPr>
            <a:r>
              <a:rPr lang="en-US" altLang="en-US" noProof="0" dirty="0">
                <a:hlinkClick r:id="rId2"/>
              </a:rPr>
              <a:t>http://www.fda.gov/food/guidanceregulation/haccp/ucm2006764.htm</a:t>
            </a:r>
            <a:endParaRPr lang="en-US" altLang="en-US" noProof="0" dirty="0"/>
          </a:p>
          <a:p>
            <a:pPr marL="0" indent="0"/>
            <a:endParaRPr lang="en-US" altLang="en-US" noProof="0" dirty="0"/>
          </a:p>
        </p:txBody>
      </p:sp>
      <p:sp>
        <p:nvSpPr>
          <p:cNvPr id="4" name="Slide Number Placeholder 3"/>
          <p:cNvSpPr>
            <a:spLocks noGrp="1"/>
          </p:cNvSpPr>
          <p:nvPr>
            <p:ph type="sldNum" sz="quarter" idx="10"/>
          </p:nvPr>
        </p:nvSpPr>
        <p:spPr/>
        <p:txBody>
          <a:bodyPr/>
          <a:lstStyle/>
          <a:p>
            <a:pPr>
              <a:defRPr/>
            </a:pPr>
            <a:fld id="{EB8B1AC3-34DF-49AA-9317-5B4CE39F7F4F}" type="slidenum">
              <a:rPr lang="en-US" altLang="en-US" smtClean="0"/>
              <a:pPr>
                <a:defRPr/>
              </a:pPr>
              <a:t>13</a:t>
            </a:fld>
            <a:endParaRPr lang="en-US" altLang="en-US"/>
          </a:p>
        </p:txBody>
      </p:sp>
      <p:pic>
        <p:nvPicPr>
          <p:cNvPr id="43013"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2057400"/>
            <a:ext cx="4197804" cy="452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64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1454" y="1050131"/>
            <a:ext cx="9884546" cy="550070"/>
          </a:xfrm>
          <a:solidFill>
            <a:srgbClr val="C00000"/>
          </a:solidFill>
        </p:spPr>
        <p:txBody>
          <a:bodyPr/>
          <a:lstStyle/>
          <a:p>
            <a:pPr algn="ctr"/>
            <a:r>
              <a:rPr lang="en-US" altLang="en-US" sz="2800" dirty="0">
                <a:solidFill>
                  <a:schemeClr val="bg1"/>
                </a:solidFill>
              </a:rPr>
              <a:t>HACCP FOR JUICE</a:t>
            </a:r>
          </a:p>
        </p:txBody>
      </p:sp>
      <p:sp>
        <p:nvSpPr>
          <p:cNvPr id="44035" name="Content Placeholder 5"/>
          <p:cNvSpPr>
            <a:spLocks noGrp="1"/>
          </p:cNvSpPr>
          <p:nvPr>
            <p:ph sz="half" idx="2"/>
          </p:nvPr>
        </p:nvSpPr>
        <p:spPr>
          <a:xfrm>
            <a:off x="5105400" y="3657600"/>
            <a:ext cx="4490357" cy="1295057"/>
          </a:xfrm>
        </p:spPr>
        <p:txBody>
          <a:bodyPr/>
          <a:lstStyle/>
          <a:p>
            <a:pPr marL="0" indent="0">
              <a:buNone/>
            </a:pPr>
            <a:r>
              <a:rPr lang="en-US" altLang="en-US" sz="1929" dirty="0">
                <a:hlinkClick r:id="rId2"/>
              </a:rPr>
              <a:t>http://www.fda.gov/Food/GuidanceRegulation/GuidanceDocumentsRegulatoryInformation/Juice/ucm072586.htm</a:t>
            </a:r>
            <a:endParaRPr lang="en-US" altLang="en-US" sz="1929" dirty="0"/>
          </a:p>
          <a:p>
            <a:pPr marL="0" indent="0"/>
            <a:endParaRPr lang="en-US" altLang="en-US" noProof="0" dirty="0"/>
          </a:p>
        </p:txBody>
      </p:sp>
      <p:sp>
        <p:nvSpPr>
          <p:cNvPr id="4" name="Slide Number Placeholder 3"/>
          <p:cNvSpPr>
            <a:spLocks noGrp="1"/>
          </p:cNvSpPr>
          <p:nvPr>
            <p:ph type="sldNum" sz="quarter" idx="10"/>
          </p:nvPr>
        </p:nvSpPr>
        <p:spPr/>
        <p:txBody>
          <a:bodyPr/>
          <a:lstStyle/>
          <a:p>
            <a:pPr>
              <a:defRPr/>
            </a:pPr>
            <a:fld id="{022656DA-9907-4F89-88BF-0FB0A5DABA96}" type="slidenum">
              <a:rPr lang="en-US" altLang="en-US" smtClean="0">
                <a:solidFill>
                  <a:srgbClr val="333399"/>
                </a:solidFill>
              </a:rPr>
              <a:pPr>
                <a:defRPr/>
              </a:pPr>
              <a:t>14</a:t>
            </a:fld>
            <a:endParaRPr lang="en-US" altLang="en-US">
              <a:solidFill>
                <a:srgbClr val="333399"/>
              </a:solidFill>
            </a:endParaRPr>
          </a:p>
        </p:txBody>
      </p:sp>
      <p:pic>
        <p:nvPicPr>
          <p:cNvPr id="44037"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59946" y="2027125"/>
            <a:ext cx="4095750" cy="452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209800" y="2027125"/>
            <a:ext cx="2667000" cy="380657"/>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326841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027339"/>
            <a:ext cx="9906000" cy="572861"/>
          </a:xfrm>
          <a:solidFill>
            <a:srgbClr val="C00000"/>
          </a:solidFill>
        </p:spPr>
        <p:txBody>
          <a:bodyPr/>
          <a:lstStyle/>
          <a:p>
            <a:pPr algn="ctr"/>
            <a:r>
              <a:rPr lang="en-US" altLang="en-US" sz="2800" dirty="0">
                <a:solidFill>
                  <a:schemeClr val="bg1"/>
                </a:solidFill>
              </a:rPr>
              <a:t>DAIRY PRODUCTS</a:t>
            </a:r>
          </a:p>
        </p:txBody>
      </p:sp>
      <p:sp>
        <p:nvSpPr>
          <p:cNvPr id="39939" name="Content Placeholder 2"/>
          <p:cNvSpPr>
            <a:spLocks noGrp="1"/>
          </p:cNvSpPr>
          <p:nvPr>
            <p:ph idx="1"/>
          </p:nvPr>
        </p:nvSpPr>
        <p:spPr>
          <a:xfrm>
            <a:off x="533400" y="1970314"/>
            <a:ext cx="9173936" cy="4735286"/>
          </a:xfrm>
        </p:spPr>
        <p:txBody>
          <a:bodyPr/>
          <a:lstStyle/>
          <a:p>
            <a:pPr eaLnBrk="1" hangingPunct="1"/>
            <a:r>
              <a:rPr lang="en-US" altLang="en-US" dirty="0">
                <a:solidFill>
                  <a:srgbClr val="002060"/>
                </a:solidFill>
              </a:rPr>
              <a:t>Additional Requirements</a:t>
            </a:r>
          </a:p>
          <a:p>
            <a:pPr eaLnBrk="1" hangingPunct="1">
              <a:buFont typeface="Arial" panose="020B0604020202020204" pitchFamily="34" charset="0"/>
              <a:buChar char="•"/>
            </a:pPr>
            <a:r>
              <a:rPr lang="en-US" altLang="en-US" dirty="0">
                <a:solidFill>
                  <a:srgbClr val="002060"/>
                </a:solidFill>
              </a:rPr>
              <a:t>Dairy products must be pasteurized </a:t>
            </a:r>
          </a:p>
          <a:p>
            <a:pPr eaLnBrk="1" hangingPunct="1">
              <a:buFont typeface="Arial" panose="020B0604020202020204" pitchFamily="34" charset="0"/>
              <a:buChar char="•"/>
            </a:pPr>
            <a:r>
              <a:rPr lang="en-US" altLang="en-US" dirty="0">
                <a:solidFill>
                  <a:srgbClr val="002060"/>
                </a:solidFill>
              </a:rPr>
              <a:t>Milk and Cream may be exported with a special permit (FDA form-1993)</a:t>
            </a:r>
          </a:p>
          <a:p>
            <a:pPr eaLnBrk="1" hangingPunct="1">
              <a:buFont typeface="Arial" panose="020B0604020202020204" pitchFamily="34" charset="0"/>
              <a:buChar char="•"/>
            </a:pPr>
            <a:r>
              <a:rPr lang="en-US" dirty="0">
                <a:solidFill>
                  <a:srgbClr val="002060"/>
                </a:solidFill>
              </a:rPr>
              <a:t>Dairy produce Grade A may only be exported to the US if the producer has been certified by a state or authorized as a processor that complies with the requirements of the Pasteurized Milk Ordinance (PMO).</a:t>
            </a:r>
          </a:p>
          <a:p>
            <a:pPr eaLnBrk="1" hangingPunct="1">
              <a:buFont typeface="Arial" panose="020B0604020202020204" pitchFamily="34" charset="0"/>
              <a:buChar char="•"/>
            </a:pPr>
            <a:r>
              <a:rPr lang="en-US" altLang="en-US" dirty="0">
                <a:solidFill>
                  <a:srgbClr val="002060"/>
                </a:solidFill>
              </a:rPr>
              <a:t>The list of the authorized processors </a:t>
            </a:r>
          </a:p>
          <a:p>
            <a:pPr lvl="1" eaLnBrk="1" hangingPunct="1">
              <a:buNone/>
            </a:pPr>
            <a:r>
              <a:rPr lang="en-US" altLang="en-US" sz="2400" noProof="0" dirty="0">
                <a:solidFill>
                  <a:srgbClr val="002060"/>
                </a:solidFill>
                <a:hlinkClick r:id="rId2"/>
              </a:rPr>
              <a:t>https://www.accessdata.fda.gov/scripts/ims/mkex/ims/imssl-fr.cfm</a:t>
            </a:r>
            <a:endParaRPr lang="en-US" altLang="en-US" sz="2400" noProof="0" dirty="0">
              <a:solidFill>
                <a:srgbClr val="002060"/>
              </a:solidFill>
            </a:endParaRPr>
          </a:p>
          <a:p>
            <a:pPr lvl="1" eaLnBrk="1" hangingPunct="1"/>
            <a:endParaRPr lang="en-US" altLang="en-US" sz="2400" dirty="0">
              <a:solidFill>
                <a:srgbClr val="002060"/>
              </a:solidFill>
            </a:endParaRPr>
          </a:p>
          <a:p>
            <a:endParaRPr lang="en-US" altLang="en-US" noProof="0" dirty="0">
              <a:solidFill>
                <a:srgbClr val="002060"/>
              </a:solidFill>
            </a:endParaRPr>
          </a:p>
        </p:txBody>
      </p:sp>
      <p:sp>
        <p:nvSpPr>
          <p:cNvPr id="4" name="Slide Number Placeholder 3"/>
          <p:cNvSpPr>
            <a:spLocks noGrp="1"/>
          </p:cNvSpPr>
          <p:nvPr>
            <p:ph type="sldNum" sz="quarter" idx="10"/>
          </p:nvPr>
        </p:nvSpPr>
        <p:spPr/>
        <p:txBody>
          <a:bodyPr/>
          <a:lstStyle/>
          <a:p>
            <a:pPr>
              <a:defRPr/>
            </a:pPr>
            <a:fld id="{B06C6EB3-EE0F-4807-B6BB-FF9B5BF90F2B}" type="slidenum">
              <a:rPr lang="en-US" altLang="en-US" smtClean="0">
                <a:solidFill>
                  <a:srgbClr val="333399"/>
                </a:solidFill>
              </a:rPr>
              <a:pPr>
                <a:defRPr/>
              </a:pPr>
              <a:t>15</a:t>
            </a:fld>
            <a:endParaRPr lang="en-US" altLang="en-US">
              <a:solidFill>
                <a:srgbClr val="333399"/>
              </a:solidFill>
            </a:endParaRPr>
          </a:p>
        </p:txBody>
      </p:sp>
    </p:spTree>
    <p:extLst>
      <p:ext uri="{BB962C8B-B14F-4D97-AF65-F5344CB8AC3E}">
        <p14:creationId xmlns:p14="http://schemas.microsoft.com/office/powerpoint/2010/main" val="60714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F9AFBA6-BFCA-4CD6-A755-A3E34F0C5CB2}" type="slidenum">
              <a:rPr lang="en-US" smtClean="0">
                <a:solidFill>
                  <a:srgbClr val="333399"/>
                </a:solidFill>
              </a:rPr>
              <a:pPr>
                <a:defRPr/>
              </a:pPr>
              <a:t>16</a:t>
            </a:fld>
            <a:endParaRPr lang="en-US">
              <a:solidFill>
                <a:srgbClr val="333399"/>
              </a:solidFill>
            </a:endParaRPr>
          </a:p>
        </p:txBody>
      </p:sp>
      <p:sp>
        <p:nvSpPr>
          <p:cNvPr id="4" name="Rectangle 2"/>
          <p:cNvSpPr txBox="1">
            <a:spLocks noChangeArrowheads="1"/>
          </p:cNvSpPr>
          <p:nvPr/>
        </p:nvSpPr>
        <p:spPr bwMode="auto">
          <a:xfrm>
            <a:off x="-25153" y="1013489"/>
            <a:ext cx="9906000" cy="496702"/>
          </a:xfrm>
          <a:prstGeom prst="rect">
            <a:avLst/>
          </a:prstGeom>
          <a:solidFill>
            <a:srgbClr val="C00000"/>
          </a:solidFill>
          <a:ln w="9525">
            <a:noFill/>
            <a:miter lim="800000"/>
            <a:headEnd/>
            <a:tailEnd/>
          </a:ln>
        </p:spPr>
        <p:txBody>
          <a:bodyPr anchor="ctr"/>
          <a:lstStyle/>
          <a:p>
            <a:pPr algn="ctr" eaLnBrk="0" hangingPunct="0">
              <a:defRPr/>
            </a:pPr>
            <a:r>
              <a:rPr lang="en-US" sz="2571" b="1" kern="0" dirty="0">
                <a:solidFill>
                  <a:schemeClr val="bg1"/>
                </a:solidFill>
                <a:latin typeface="Baker Signet Std"/>
                <a:cs typeface="ＭＳ Ｐゴシック" pitchFamily="51" charset="-128"/>
              </a:rPr>
              <a:t>How to Know if an additive is permitted by the FDA ?</a:t>
            </a:r>
            <a:endParaRPr lang="es-CL" sz="2571" b="1" kern="0" dirty="0">
              <a:solidFill>
                <a:schemeClr val="bg1"/>
              </a:solidFill>
              <a:latin typeface="Baker Signet Std"/>
              <a:cs typeface="ＭＳ Ｐゴシック" pitchFamily="51" charset="-128"/>
            </a:endParaRPr>
          </a:p>
        </p:txBody>
      </p:sp>
      <p:sp>
        <p:nvSpPr>
          <p:cNvPr id="6" name="Rectangle 3"/>
          <p:cNvSpPr txBox="1">
            <a:spLocks noChangeArrowheads="1"/>
          </p:cNvSpPr>
          <p:nvPr/>
        </p:nvSpPr>
        <p:spPr bwMode="auto">
          <a:xfrm>
            <a:off x="400497" y="3233568"/>
            <a:ext cx="9718608" cy="3228684"/>
          </a:xfrm>
          <a:prstGeom prst="rect">
            <a:avLst/>
          </a:prstGeom>
          <a:noFill/>
          <a:ln w="9525">
            <a:noFill/>
            <a:miter lim="800000"/>
            <a:headEnd/>
            <a:tailEnd/>
          </a:ln>
        </p:spPr>
        <p:txBody>
          <a:bodyPr/>
          <a:lstStyle/>
          <a:p>
            <a:pPr eaLnBrk="0" hangingPunct="0">
              <a:lnSpc>
                <a:spcPct val="90000"/>
              </a:lnSpc>
              <a:spcBef>
                <a:spcPct val="45000"/>
              </a:spcBef>
              <a:buClr>
                <a:srgbClr val="FF0000"/>
              </a:buClr>
            </a:pPr>
            <a:r>
              <a:rPr lang="en-US" sz="2000" b="1" i="1" dirty="0">
                <a:solidFill>
                  <a:srgbClr val="002060"/>
                </a:solidFill>
                <a:latin typeface="+mn-lt"/>
                <a:ea typeface="MS PGothic" pitchFamily="34" charset="-128"/>
              </a:rPr>
              <a:t>Everything Added to Food in the United States (EAFUS)</a:t>
            </a:r>
          </a:p>
          <a:p>
            <a:pPr eaLnBrk="0" hangingPunct="0">
              <a:lnSpc>
                <a:spcPct val="90000"/>
              </a:lnSpc>
              <a:spcBef>
                <a:spcPct val="45000"/>
              </a:spcBef>
              <a:buClr>
                <a:srgbClr val="FF0000"/>
              </a:buClr>
            </a:pPr>
            <a:r>
              <a:rPr lang="en-US" sz="2000" dirty="0">
                <a:solidFill>
                  <a:srgbClr val="002060"/>
                </a:solidFill>
                <a:latin typeface="+mn-lt"/>
                <a:ea typeface="MS PGothic" pitchFamily="34" charset="-128"/>
              </a:rPr>
              <a:t>This information is generated from a database maintained by the U.S. Food and Drug Administration (FDA) Center for Food Safety and Applied Nutrition (CFSAN) under an ongoing program known as the Priority-based Assessment of Food Additives (PAFA). PAFA contains administrative, chemical and toxicological information on over 2000 substances directly added to food, including substances regulated by the U.S. Food and Drug Administration (FDA) as direct, "secondary" direct, and color additives, and Generally Recognized As Safe (GRAS) and prior-sanctioned substances</a:t>
            </a:r>
          </a:p>
          <a:p>
            <a:pPr eaLnBrk="0" hangingPunct="0">
              <a:lnSpc>
                <a:spcPct val="90000"/>
              </a:lnSpc>
              <a:spcBef>
                <a:spcPct val="45000"/>
              </a:spcBef>
              <a:buClr>
                <a:srgbClr val="FF0000"/>
              </a:buClr>
            </a:pPr>
            <a:endParaRPr lang="en-US" sz="2000" dirty="0">
              <a:solidFill>
                <a:srgbClr val="002060"/>
              </a:solidFill>
              <a:latin typeface="+mn-lt"/>
              <a:ea typeface="MS PGothic" pitchFamily="34" charset="-128"/>
            </a:endParaRPr>
          </a:p>
          <a:p>
            <a:pPr eaLnBrk="0" hangingPunct="0">
              <a:lnSpc>
                <a:spcPct val="90000"/>
              </a:lnSpc>
              <a:spcBef>
                <a:spcPct val="45000"/>
              </a:spcBef>
              <a:buClr>
                <a:srgbClr val="FF0000"/>
              </a:buClr>
            </a:pPr>
            <a:r>
              <a:rPr lang="es-CL" sz="2000" dirty="0">
                <a:solidFill>
                  <a:srgbClr val="002060"/>
                </a:solidFill>
                <a:latin typeface="+mn-lt"/>
                <a:ea typeface="MS PGothic" pitchFamily="34" charset="-128"/>
                <a:hlinkClick r:id="rId2"/>
              </a:rPr>
              <a:t>http://www.accessdata.fda.gov/scripts/fcn/fcnNavigation.cfm?rpt=eafusListing</a:t>
            </a:r>
            <a:endParaRPr lang="es-CL" sz="2000" dirty="0">
              <a:solidFill>
                <a:srgbClr val="002060"/>
              </a:solidFill>
              <a:latin typeface="+mn-lt"/>
              <a:ea typeface="MS PGothic" pitchFamily="34" charset="-128"/>
            </a:endParaRPr>
          </a:p>
          <a:p>
            <a:pPr eaLnBrk="0" hangingPunct="0">
              <a:lnSpc>
                <a:spcPct val="90000"/>
              </a:lnSpc>
              <a:spcBef>
                <a:spcPct val="45000"/>
              </a:spcBef>
              <a:buClr>
                <a:srgbClr val="FF0000"/>
              </a:buClr>
            </a:pPr>
            <a:endParaRPr lang="es-CL" sz="2000" dirty="0">
              <a:solidFill>
                <a:srgbClr val="002060"/>
              </a:solidFill>
              <a:latin typeface="+mn-lt"/>
              <a:ea typeface="MS PGothic" pitchFamily="34" charset="-128"/>
            </a:endParaRPr>
          </a:p>
        </p:txBody>
      </p:sp>
      <p:pic>
        <p:nvPicPr>
          <p:cNvPr id="308228" name="Picture 4" descr="http://d.wapday.com:8080/animation/ccontennt/5871-f/salt_shaker_jumping.gif?__sid=109741082A8E7Z325M5H9WNN&amp;lang=e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0497" y="1600200"/>
            <a:ext cx="1469571" cy="1647888"/>
          </a:xfrm>
          <a:prstGeom prst="rect">
            <a:avLst/>
          </a:prstGeom>
          <a:noFill/>
          <a:extLst>
            <a:ext uri="{909E8E84-426E-40DD-AFC4-6F175D3DCCD1}">
              <a14:hiddenFill xmlns:a14="http://schemas.microsoft.com/office/drawing/2010/main">
                <a:solidFill>
                  <a:srgbClr val="FFFFFF"/>
                </a:solidFill>
              </a14:hiddenFill>
            </a:ext>
          </a:extLst>
        </p:spPr>
      </p:pic>
      <p:pic>
        <p:nvPicPr>
          <p:cNvPr id="308230" name="Picture 6" descr="http://www.bonappetit.com/wp-content/uploads/2012/03/blueberry-shaker-gif.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8857" y="1796143"/>
            <a:ext cx="1281793" cy="1709057"/>
          </a:xfrm>
          <a:prstGeom prst="rect">
            <a:avLst/>
          </a:prstGeom>
          <a:noFill/>
          <a:extLst>
            <a:ext uri="{909E8E84-426E-40DD-AFC4-6F175D3DCCD1}">
              <a14:hiddenFill xmlns:a14="http://schemas.microsoft.com/office/drawing/2010/main">
                <a:solidFill>
                  <a:srgbClr val="FFFFFF"/>
                </a:solidFill>
              </a14:hiddenFill>
            </a:ext>
          </a:extLst>
        </p:spPr>
      </p:pic>
      <p:pic>
        <p:nvPicPr>
          <p:cNvPr id="308232" name="Picture 8" descr="http://us.cdn4.123rf.com/168nwm/tigatelu/tigatelu1305/tigatelu130500118/19583386-chili-cartoon-character-breathing-fi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551" y="1676400"/>
            <a:ext cx="1304520" cy="1511445"/>
          </a:xfrm>
          <a:prstGeom prst="rect">
            <a:avLst/>
          </a:prstGeom>
          <a:noFill/>
          <a:extLst>
            <a:ext uri="{909E8E84-426E-40DD-AFC4-6F175D3DCCD1}">
              <a14:hiddenFill xmlns:a14="http://schemas.microsoft.com/office/drawing/2010/main">
                <a:solidFill>
                  <a:srgbClr val="FFFFFF"/>
                </a:solidFill>
              </a14:hiddenFill>
            </a:ext>
          </a:extLst>
        </p:spPr>
      </p:pic>
      <p:pic>
        <p:nvPicPr>
          <p:cNvPr id="308234" name="Picture 10" descr="http://www.iacmcolor.org/wordpress/wp-content/uploads/2013/06/Picture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1500" y="1839809"/>
            <a:ext cx="2367643" cy="113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2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número de diapositiva"/>
          <p:cNvSpPr>
            <a:spLocks noGrp="1"/>
          </p:cNvSpPr>
          <p:nvPr>
            <p:ph type="sldNum" sz="quarter" idx="10"/>
          </p:nvPr>
        </p:nvSpPr>
        <p:spPr/>
        <p:txBody>
          <a:bodyPr/>
          <a:lstStyle/>
          <a:p>
            <a:pPr>
              <a:defRPr/>
            </a:pPr>
            <a:fld id="{83F3A6C6-D674-4C0E-B659-F32156DEBED4}" type="slidenum">
              <a:rPr lang="en-US"/>
              <a:pPr>
                <a:defRPr/>
              </a:pPr>
              <a:t>17</a:t>
            </a:fld>
            <a:endParaRPr lang="en-US"/>
          </a:p>
        </p:txBody>
      </p:sp>
      <p:sp>
        <p:nvSpPr>
          <p:cNvPr id="6" name="Rectangle 2"/>
          <p:cNvSpPr txBox="1">
            <a:spLocks noChangeArrowheads="1"/>
          </p:cNvSpPr>
          <p:nvPr/>
        </p:nvSpPr>
        <p:spPr>
          <a:xfrm>
            <a:off x="0" y="976544"/>
            <a:ext cx="9906000" cy="653143"/>
          </a:xfrm>
          <a:prstGeom prst="rect">
            <a:avLst/>
          </a:prstGeom>
          <a:solidFill>
            <a:srgbClr val="C00000"/>
          </a:solidFill>
        </p:spPr>
        <p:txBody>
          <a:bodyPr/>
          <a:lstStyle/>
          <a:p>
            <a:pPr algn="ctr">
              <a:defRPr/>
            </a:pPr>
            <a:r>
              <a:rPr lang="en-US" sz="3600" b="1" kern="0" dirty="0">
                <a:solidFill>
                  <a:schemeClr val="bg1"/>
                </a:solidFill>
                <a:latin typeface="+mj-lt"/>
                <a:ea typeface="+mj-ea"/>
                <a:cs typeface="+mj-cs"/>
              </a:rPr>
              <a:t>Labeling</a:t>
            </a:r>
          </a:p>
        </p:txBody>
      </p:sp>
      <p:sp>
        <p:nvSpPr>
          <p:cNvPr id="7" name="Rectangle 3"/>
          <p:cNvSpPr txBox="1">
            <a:spLocks noChangeArrowheads="1"/>
          </p:cNvSpPr>
          <p:nvPr/>
        </p:nvSpPr>
        <p:spPr>
          <a:xfrm>
            <a:off x="533400" y="1760632"/>
            <a:ext cx="9225643" cy="5061857"/>
          </a:xfrm>
          <a:prstGeom prst="rect">
            <a:avLst/>
          </a:prstGeom>
        </p:spPr>
        <p:txBody>
          <a:bodyPr/>
          <a:lstStyle/>
          <a:p>
            <a:pPr marL="367383" indent="-367383">
              <a:spcBef>
                <a:spcPct val="20000"/>
              </a:spcBef>
              <a:buFont typeface="Arial" panose="020B0604020202020204" pitchFamily="34" charset="0"/>
              <a:buChar char="•"/>
              <a:defRPr/>
            </a:pPr>
            <a:r>
              <a:rPr lang="en-US" sz="2571" kern="0" dirty="0">
                <a:solidFill>
                  <a:srgbClr val="002060"/>
                </a:solidFill>
                <a:latin typeface="+mn-lt"/>
              </a:rPr>
              <a:t>Food Label is </a:t>
            </a:r>
            <a:r>
              <a:rPr lang="es-CR" sz="2571" kern="0" dirty="0">
                <a:solidFill>
                  <a:srgbClr val="002060"/>
                </a:solidFill>
                <a:latin typeface="+mn-lt"/>
              </a:rPr>
              <a:t>a</a:t>
            </a:r>
            <a:r>
              <a:rPr lang="en-US" sz="2571" kern="0" dirty="0">
                <a:solidFill>
                  <a:srgbClr val="002060"/>
                </a:solidFill>
                <a:latin typeface="+mn-lt"/>
              </a:rPr>
              <a:t> panel found on a package of food which contains a variety of information about the nutritional value of the food item. </a:t>
            </a:r>
          </a:p>
          <a:p>
            <a:pPr marL="367383" indent="-367383">
              <a:spcBef>
                <a:spcPct val="20000"/>
              </a:spcBef>
              <a:buFont typeface="Arial" panose="020B0604020202020204" pitchFamily="34" charset="0"/>
              <a:buChar char="•"/>
              <a:defRPr/>
            </a:pPr>
            <a:r>
              <a:rPr lang="en-US" sz="2571" kern="0" dirty="0">
                <a:solidFill>
                  <a:srgbClr val="002060"/>
                </a:solidFill>
                <a:latin typeface="+mn-lt"/>
              </a:rPr>
              <a:t>Information standard on most food labels, </a:t>
            </a:r>
          </a:p>
          <a:p>
            <a:pPr marL="857227" lvl="1" indent="-367383">
              <a:spcBef>
                <a:spcPct val="20000"/>
              </a:spcBef>
              <a:buFont typeface="Arial" panose="020B0604020202020204" pitchFamily="34" charset="0"/>
              <a:buChar char="•"/>
              <a:defRPr/>
            </a:pPr>
            <a:r>
              <a:rPr lang="en-US" sz="2571" kern="0" dirty="0">
                <a:solidFill>
                  <a:srgbClr val="002060"/>
                </a:solidFill>
                <a:latin typeface="+mn-lt"/>
              </a:rPr>
              <a:t>serving size, </a:t>
            </a:r>
          </a:p>
          <a:p>
            <a:pPr marL="857227" lvl="1" indent="-367383">
              <a:spcBef>
                <a:spcPct val="20000"/>
              </a:spcBef>
              <a:buFont typeface="Arial" panose="020B0604020202020204" pitchFamily="34" charset="0"/>
              <a:buChar char="•"/>
              <a:defRPr/>
            </a:pPr>
            <a:r>
              <a:rPr lang="en-US" sz="2571" kern="0" dirty="0">
                <a:solidFill>
                  <a:srgbClr val="002060"/>
                </a:solidFill>
                <a:latin typeface="+mn-lt"/>
              </a:rPr>
              <a:t>number of calories, </a:t>
            </a:r>
          </a:p>
          <a:p>
            <a:pPr marL="857227" lvl="1" indent="-367383">
              <a:spcBef>
                <a:spcPct val="20000"/>
              </a:spcBef>
              <a:buFont typeface="Arial" panose="020B0604020202020204" pitchFamily="34" charset="0"/>
              <a:buChar char="•"/>
              <a:defRPr/>
            </a:pPr>
            <a:r>
              <a:rPr lang="en-US" sz="2571" kern="0" dirty="0">
                <a:solidFill>
                  <a:srgbClr val="002060"/>
                </a:solidFill>
                <a:latin typeface="+mn-lt"/>
              </a:rPr>
              <a:t>grams of fat, </a:t>
            </a:r>
          </a:p>
          <a:p>
            <a:pPr marL="857227" lvl="1" indent="-367383">
              <a:spcBef>
                <a:spcPct val="20000"/>
              </a:spcBef>
              <a:buFont typeface="Arial" panose="020B0604020202020204" pitchFamily="34" charset="0"/>
              <a:buChar char="•"/>
              <a:defRPr/>
            </a:pPr>
            <a:r>
              <a:rPr lang="en-US" sz="2571" kern="0" dirty="0">
                <a:solidFill>
                  <a:srgbClr val="002060"/>
                </a:solidFill>
                <a:latin typeface="+mn-lt"/>
              </a:rPr>
              <a:t>included nutrients, </a:t>
            </a:r>
          </a:p>
          <a:p>
            <a:pPr marL="857227" lvl="1" indent="-367383">
              <a:spcBef>
                <a:spcPct val="20000"/>
              </a:spcBef>
              <a:buFont typeface="Arial" panose="020B0604020202020204" pitchFamily="34" charset="0"/>
              <a:buChar char="•"/>
              <a:defRPr/>
            </a:pPr>
            <a:r>
              <a:rPr lang="en-US" sz="2571" kern="0" dirty="0">
                <a:solidFill>
                  <a:srgbClr val="002060"/>
                </a:solidFill>
                <a:latin typeface="+mn-lt"/>
              </a:rPr>
              <a:t>list of ingredients</a:t>
            </a:r>
          </a:p>
          <a:p>
            <a:pPr marL="367383" indent="-367383">
              <a:spcBef>
                <a:spcPct val="20000"/>
              </a:spcBef>
              <a:buFont typeface="Arial" panose="020B0604020202020204" pitchFamily="34" charset="0"/>
              <a:buChar char="•"/>
              <a:defRPr/>
            </a:pPr>
            <a:r>
              <a:rPr lang="en-US" sz="2571" kern="0" dirty="0">
                <a:solidFill>
                  <a:srgbClr val="002060"/>
                </a:solidFill>
                <a:latin typeface="+mn-lt"/>
              </a:rPr>
              <a:t>Allergen notice</a:t>
            </a:r>
          </a:p>
          <a:p>
            <a:pPr marL="367383" indent="-367383">
              <a:spcBef>
                <a:spcPct val="20000"/>
              </a:spcBef>
              <a:buFont typeface="Arial" panose="020B0604020202020204" pitchFamily="34" charset="0"/>
              <a:buChar char="•"/>
              <a:defRPr/>
            </a:pPr>
            <a:r>
              <a:rPr lang="en-US" sz="2571" kern="0" dirty="0">
                <a:solidFill>
                  <a:srgbClr val="002060"/>
                </a:solidFill>
                <a:latin typeface="+mn-lt"/>
              </a:rPr>
              <a:t>Other relevant information i.e. Refrigerate after opening</a:t>
            </a:r>
          </a:p>
        </p:txBody>
      </p:sp>
    </p:spTree>
    <p:extLst>
      <p:ext uri="{BB962C8B-B14F-4D97-AF65-F5344CB8AC3E}">
        <p14:creationId xmlns:p14="http://schemas.microsoft.com/office/powerpoint/2010/main" val="379856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486B3BAF-62AD-4A56-A37C-28232D0BE2A7}" type="slidenum">
              <a:rPr lang="en-US"/>
              <a:pPr>
                <a:defRPr/>
              </a:pPr>
              <a:t>18</a:t>
            </a:fld>
            <a:endParaRPr lang="en-US"/>
          </a:p>
        </p:txBody>
      </p:sp>
      <p:sp>
        <p:nvSpPr>
          <p:cNvPr id="3" name="Rectangle 2"/>
          <p:cNvSpPr txBox="1">
            <a:spLocks noChangeArrowheads="1"/>
          </p:cNvSpPr>
          <p:nvPr/>
        </p:nvSpPr>
        <p:spPr>
          <a:xfrm>
            <a:off x="0" y="990600"/>
            <a:ext cx="9906000" cy="609600"/>
          </a:xfrm>
          <a:prstGeom prst="rect">
            <a:avLst/>
          </a:prstGeom>
          <a:solidFill>
            <a:srgbClr val="C00000"/>
          </a:solidFill>
        </p:spPr>
        <p:txBody>
          <a:bodyPr/>
          <a:lstStyle/>
          <a:p>
            <a:pPr algn="ctr">
              <a:defRPr/>
            </a:pPr>
            <a:r>
              <a:rPr lang="es-CR" sz="3600" b="1" kern="0" dirty="0">
                <a:solidFill>
                  <a:schemeClr val="bg1"/>
                </a:solidFill>
                <a:latin typeface="+mj-lt"/>
                <a:ea typeface="+mj-ea"/>
                <a:cs typeface="+mj-cs"/>
              </a:rPr>
              <a:t>General </a:t>
            </a:r>
            <a:r>
              <a:rPr lang="en-US" sz="3600" b="1" kern="0" dirty="0">
                <a:solidFill>
                  <a:schemeClr val="bg1"/>
                </a:solidFill>
                <a:latin typeface="+mj-lt"/>
                <a:ea typeface="+mj-ea"/>
                <a:cs typeface="+mj-cs"/>
              </a:rPr>
              <a:t>Requirements</a:t>
            </a:r>
          </a:p>
        </p:txBody>
      </p:sp>
      <p:sp>
        <p:nvSpPr>
          <p:cNvPr id="4" name="Rectangle 3"/>
          <p:cNvSpPr txBox="1">
            <a:spLocks noChangeArrowheads="1"/>
          </p:cNvSpPr>
          <p:nvPr/>
        </p:nvSpPr>
        <p:spPr>
          <a:xfrm>
            <a:off x="533400" y="1857604"/>
            <a:ext cx="5470071" cy="5000396"/>
          </a:xfrm>
          <a:prstGeom prst="rect">
            <a:avLst/>
          </a:prstGeom>
          <a:solidFill>
            <a:schemeClr val="bg1"/>
          </a:solidFill>
        </p:spPr>
        <p:txBody>
          <a:bodyPr/>
          <a:lstStyle/>
          <a:p>
            <a:pPr marL="367383" indent="-367383">
              <a:lnSpc>
                <a:spcPct val="90000"/>
              </a:lnSpc>
              <a:spcBef>
                <a:spcPct val="20000"/>
              </a:spcBef>
              <a:defRPr/>
            </a:pPr>
            <a:r>
              <a:rPr lang="en-US" sz="2000" kern="0" dirty="0">
                <a:solidFill>
                  <a:srgbClr val="002060"/>
                </a:solidFill>
                <a:latin typeface="+mn-lt"/>
              </a:rPr>
              <a:t>Label</a:t>
            </a:r>
            <a:r>
              <a:rPr lang="es-CR" sz="2000" kern="0" dirty="0">
                <a:solidFill>
                  <a:srgbClr val="002060"/>
                </a:solidFill>
                <a:latin typeface="+mn-lt"/>
              </a:rPr>
              <a:t> in English</a:t>
            </a:r>
          </a:p>
          <a:p>
            <a:pPr marL="795997" lvl="1" indent="-306153">
              <a:lnSpc>
                <a:spcPct val="90000"/>
              </a:lnSpc>
              <a:spcBef>
                <a:spcPct val="20000"/>
              </a:spcBef>
              <a:buFontTx/>
              <a:buChar char="–"/>
              <a:defRPr/>
            </a:pPr>
            <a:r>
              <a:rPr lang="en-US" sz="2000" kern="0" dirty="0">
                <a:solidFill>
                  <a:srgbClr val="002060"/>
                </a:solidFill>
                <a:latin typeface="+mn-lt"/>
              </a:rPr>
              <a:t>Multi-lingual is accepted if all the information is in both languages</a:t>
            </a:r>
          </a:p>
          <a:p>
            <a:pPr marL="795997" lvl="1" indent="-306153">
              <a:lnSpc>
                <a:spcPct val="90000"/>
              </a:lnSpc>
              <a:spcBef>
                <a:spcPct val="20000"/>
              </a:spcBef>
              <a:buFontTx/>
              <a:buChar char="–"/>
              <a:defRPr/>
            </a:pPr>
            <a:endParaRPr lang="es-CR" sz="2000" kern="0" dirty="0">
              <a:solidFill>
                <a:srgbClr val="002060"/>
              </a:solidFill>
              <a:latin typeface="+mn-lt"/>
            </a:endParaRPr>
          </a:p>
          <a:p>
            <a:pPr marL="367383" indent="-367383">
              <a:lnSpc>
                <a:spcPct val="90000"/>
              </a:lnSpc>
              <a:spcBef>
                <a:spcPct val="20000"/>
              </a:spcBef>
              <a:defRPr/>
            </a:pPr>
            <a:r>
              <a:rPr lang="es-CR" sz="2000" kern="0" dirty="0">
                <a:solidFill>
                  <a:srgbClr val="002060"/>
                </a:solidFill>
                <a:latin typeface="+mn-lt"/>
              </a:rPr>
              <a:t>New </a:t>
            </a:r>
            <a:r>
              <a:rPr lang="en-US" sz="2000" kern="0" dirty="0">
                <a:solidFill>
                  <a:srgbClr val="002060"/>
                </a:solidFill>
                <a:latin typeface="+mn-lt"/>
              </a:rPr>
              <a:t>requirements </a:t>
            </a:r>
            <a:r>
              <a:rPr lang="es-CR" sz="2000" kern="0" dirty="0">
                <a:solidFill>
                  <a:srgbClr val="002060"/>
                </a:solidFill>
                <a:latin typeface="+mn-lt"/>
              </a:rPr>
              <a:t>as of 2018</a:t>
            </a:r>
          </a:p>
          <a:p>
            <a:pPr marL="367383" indent="-367383">
              <a:lnSpc>
                <a:spcPct val="90000"/>
              </a:lnSpc>
              <a:spcBef>
                <a:spcPct val="20000"/>
              </a:spcBef>
              <a:defRPr/>
            </a:pPr>
            <a:endParaRPr lang="es-CR" sz="2000" kern="0" dirty="0">
              <a:solidFill>
                <a:srgbClr val="002060"/>
              </a:solidFill>
              <a:latin typeface="+mn-lt"/>
            </a:endParaRPr>
          </a:p>
          <a:p>
            <a:pPr lvl="0">
              <a:lnSpc>
                <a:spcPct val="90000"/>
              </a:lnSpc>
              <a:spcBef>
                <a:spcPct val="20000"/>
              </a:spcBef>
            </a:pPr>
            <a:r>
              <a:rPr lang="en-US" sz="2000" kern="0" dirty="0">
                <a:solidFill>
                  <a:srgbClr val="002060"/>
                </a:solidFill>
                <a:latin typeface="+mn-lt"/>
              </a:rPr>
              <a:t>Ingredients approved  by the FDA and declared with the common name and in descending order based on its weight.</a:t>
            </a:r>
          </a:p>
          <a:p>
            <a:pPr lvl="0">
              <a:lnSpc>
                <a:spcPct val="90000"/>
              </a:lnSpc>
              <a:spcBef>
                <a:spcPct val="20000"/>
              </a:spcBef>
            </a:pPr>
            <a:endParaRPr lang="es-CR" sz="2000" kern="0" dirty="0">
              <a:solidFill>
                <a:srgbClr val="002060"/>
              </a:solidFill>
              <a:latin typeface="+mn-lt"/>
            </a:endParaRPr>
          </a:p>
          <a:p>
            <a:pPr marL="367383" indent="-367383">
              <a:lnSpc>
                <a:spcPct val="90000"/>
              </a:lnSpc>
              <a:spcBef>
                <a:spcPct val="20000"/>
              </a:spcBef>
              <a:defRPr/>
            </a:pPr>
            <a:r>
              <a:rPr lang="es-CR" sz="2000" kern="0" dirty="0">
                <a:solidFill>
                  <a:srgbClr val="002060"/>
                </a:solidFill>
                <a:latin typeface="+mn-lt"/>
              </a:rPr>
              <a:t>FDA </a:t>
            </a:r>
            <a:r>
              <a:rPr lang="en-US" sz="2000" kern="0" dirty="0">
                <a:solidFill>
                  <a:srgbClr val="002060"/>
                </a:solidFill>
                <a:latin typeface="+mn-lt"/>
              </a:rPr>
              <a:t>Food Labeling Guide:</a:t>
            </a:r>
          </a:p>
          <a:p>
            <a:pPr marL="367383" indent="-367383">
              <a:lnSpc>
                <a:spcPct val="90000"/>
              </a:lnSpc>
              <a:spcBef>
                <a:spcPct val="20000"/>
              </a:spcBef>
              <a:defRPr/>
            </a:pPr>
            <a:endParaRPr lang="es-CR" sz="2400" kern="0" dirty="0">
              <a:solidFill>
                <a:srgbClr val="002060"/>
              </a:solidFill>
              <a:latin typeface="+mn-lt"/>
              <a:hlinkClick r:id="rId2"/>
            </a:endParaRPr>
          </a:p>
          <a:p>
            <a:pPr marL="367383" indent="-367383">
              <a:lnSpc>
                <a:spcPct val="90000"/>
              </a:lnSpc>
              <a:spcBef>
                <a:spcPct val="20000"/>
              </a:spcBef>
              <a:defRPr/>
            </a:pPr>
            <a:r>
              <a:rPr lang="es-CR" sz="1400" kern="0" dirty="0">
                <a:solidFill>
                  <a:srgbClr val="002060"/>
                </a:solidFill>
                <a:latin typeface="+mn-lt"/>
                <a:hlinkClick r:id="rId2"/>
              </a:rPr>
              <a:t>http://www.fda.gov/Food/GuidanceRegulation/GuidanceDocumentsRegulatoryInformation/LabelingNutrition/.htm</a:t>
            </a:r>
            <a:endParaRPr lang="es-CR" sz="1400" kern="0" dirty="0">
              <a:solidFill>
                <a:srgbClr val="002060"/>
              </a:solidFill>
              <a:latin typeface="+mn-lt"/>
            </a:endParaRPr>
          </a:p>
          <a:p>
            <a:pPr lvl="2">
              <a:lnSpc>
                <a:spcPct val="90000"/>
              </a:lnSpc>
              <a:spcBef>
                <a:spcPct val="20000"/>
              </a:spcBef>
              <a:defRPr/>
            </a:pPr>
            <a:endParaRPr lang="es-CR" sz="2400" kern="0" dirty="0">
              <a:solidFill>
                <a:srgbClr val="002060"/>
              </a:solidFill>
              <a:latin typeface="+mn-lt"/>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471" y="1905000"/>
            <a:ext cx="3748832" cy="3690257"/>
          </a:xfrm>
          <a:prstGeom prst="rect">
            <a:avLst/>
          </a:prstGeom>
        </p:spPr>
      </p:pic>
    </p:spTree>
    <p:extLst>
      <p:ext uri="{BB962C8B-B14F-4D97-AF65-F5344CB8AC3E}">
        <p14:creationId xmlns:p14="http://schemas.microsoft.com/office/powerpoint/2010/main" val="2625134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692CAD7F-26EF-4386-B352-7C7D6C1D0CD3}" type="slidenum">
              <a:rPr lang="en-US"/>
              <a:pPr>
                <a:defRPr/>
              </a:pPr>
              <a:t>19</a:t>
            </a:fld>
            <a:endParaRPr lang="en-US"/>
          </a:p>
        </p:txBody>
      </p:sp>
      <p:sp>
        <p:nvSpPr>
          <p:cNvPr id="3" name="Rectangle 2"/>
          <p:cNvSpPr txBox="1">
            <a:spLocks noChangeArrowheads="1"/>
          </p:cNvSpPr>
          <p:nvPr/>
        </p:nvSpPr>
        <p:spPr>
          <a:xfrm>
            <a:off x="0" y="990600"/>
            <a:ext cx="9906000" cy="538216"/>
          </a:xfrm>
          <a:prstGeom prst="rect">
            <a:avLst/>
          </a:prstGeom>
          <a:solidFill>
            <a:srgbClr val="C00000"/>
          </a:solidFill>
        </p:spPr>
        <p:txBody>
          <a:bodyPr/>
          <a:lstStyle/>
          <a:p>
            <a:pPr algn="ctr">
              <a:defRPr/>
            </a:pPr>
            <a:r>
              <a:rPr lang="en-US" b="1" kern="0" dirty="0">
                <a:solidFill>
                  <a:schemeClr val="bg1"/>
                </a:solidFill>
                <a:latin typeface="+mj-lt"/>
                <a:ea typeface="+mj-ea"/>
                <a:cs typeface="+mj-cs"/>
              </a:rPr>
              <a:t>Graphic of Nutrition Facts used by FDA</a:t>
            </a:r>
            <a:endParaRPr lang="es-CR" kern="0" dirty="0">
              <a:solidFill>
                <a:schemeClr val="bg1"/>
              </a:solidFill>
              <a:latin typeface="+mj-lt"/>
              <a:ea typeface="+mj-ea"/>
              <a:cs typeface="+mj-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9652" y="1817170"/>
            <a:ext cx="4908777" cy="491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16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1003785"/>
            <a:ext cx="9906000" cy="672616"/>
          </a:xfrm>
          <a:prstGeom prst="rect">
            <a:avLst/>
          </a:prstGeom>
          <a:solidFill>
            <a:srgbClr val="C00000"/>
          </a:solidFill>
          <a:ln w="9525">
            <a:noFill/>
            <a:miter lim="800000"/>
            <a:headEnd/>
            <a:tailEnd/>
          </a:ln>
        </p:spPr>
        <p:txBody>
          <a:bodyPr anchor="ctr"/>
          <a:lstStyle/>
          <a:p>
            <a:pPr algn="ctr">
              <a:defRPr/>
            </a:pPr>
            <a:r>
              <a:rPr lang="en-US" b="1" kern="0" dirty="0">
                <a:solidFill>
                  <a:schemeClr val="bg1"/>
                </a:solidFill>
                <a:latin typeface="Baker Signet Std"/>
                <a:ea typeface="ＭＳ Ｐゴシック" pitchFamily="51" charset="-128"/>
              </a:rPr>
              <a:t>HOW TO EXPORT TO THE US:  </a:t>
            </a:r>
            <a:r>
              <a:rPr lang="es-ES" b="1" dirty="0">
                <a:solidFill>
                  <a:schemeClr val="bg1"/>
                </a:solidFill>
                <a:latin typeface="Arial" pitchFamily="34" charset="0"/>
              </a:rPr>
              <a:t>GENERAL ASPECTS</a:t>
            </a:r>
            <a:endParaRPr lang="es-ES" b="1" kern="0" dirty="0">
              <a:solidFill>
                <a:schemeClr val="bg1"/>
              </a:solidFill>
              <a:latin typeface="Baker Signet Std"/>
              <a:ea typeface="ＭＳ Ｐゴシック" pitchFamily="51" charset="-128"/>
              <a:cs typeface="ＭＳ Ｐゴシック" pitchFamily="51" charset="-128"/>
            </a:endParaRPr>
          </a:p>
        </p:txBody>
      </p:sp>
      <p:sp>
        <p:nvSpPr>
          <p:cNvPr id="196610" name="Rectangle 3"/>
          <p:cNvSpPr txBox="1">
            <a:spLocks noChangeArrowheads="1"/>
          </p:cNvSpPr>
          <p:nvPr/>
        </p:nvSpPr>
        <p:spPr bwMode="auto">
          <a:xfrm>
            <a:off x="457200" y="1798952"/>
            <a:ext cx="8980714" cy="5225143"/>
          </a:xfrm>
          <a:prstGeom prst="rect">
            <a:avLst/>
          </a:prstGeom>
          <a:noFill/>
          <a:ln w="9525">
            <a:noFill/>
            <a:miter lim="800000"/>
            <a:headEnd/>
            <a:tailEnd/>
          </a:ln>
        </p:spPr>
        <p:txBody>
          <a:bodyPr/>
          <a:lstStyle/>
          <a:p>
            <a:pPr marL="342900" indent="-342900">
              <a:lnSpc>
                <a:spcPct val="90000"/>
              </a:lnSpc>
              <a:spcBef>
                <a:spcPct val="50000"/>
              </a:spcBef>
              <a:buClr>
                <a:srgbClr val="002060"/>
              </a:buClr>
              <a:buFont typeface="Arial" panose="020B0604020202020204" pitchFamily="34" charset="0"/>
              <a:buChar char="•"/>
            </a:pPr>
            <a:r>
              <a:rPr lang="en-US" sz="2000" kern="0" dirty="0">
                <a:solidFill>
                  <a:schemeClr val="accent6">
                    <a:lumMod val="50000"/>
                  </a:schemeClr>
                </a:solidFill>
                <a:latin typeface="Arial"/>
                <a:ea typeface="ＭＳ Ｐゴシック" pitchFamily="34" charset="-128"/>
                <a:cs typeface="ＭＳ Ｐゴシック" pitchFamily="51" charset="-128"/>
              </a:rPr>
              <a:t>Domestic and imported foods must follow the same legal requirements in the U.S.</a:t>
            </a:r>
          </a:p>
          <a:p>
            <a:pPr marL="342900" indent="-342900">
              <a:lnSpc>
                <a:spcPct val="90000"/>
              </a:lnSpc>
              <a:spcBef>
                <a:spcPct val="50000"/>
              </a:spcBef>
              <a:buClr>
                <a:srgbClr val="002060"/>
              </a:buClr>
              <a:buFont typeface="Arial" panose="020B0604020202020204" pitchFamily="34" charset="0"/>
              <a:buChar char="•"/>
            </a:pPr>
            <a:r>
              <a:rPr lang="en-US" sz="2000" kern="0" dirty="0">
                <a:solidFill>
                  <a:schemeClr val="accent6">
                    <a:lumMod val="50000"/>
                  </a:schemeClr>
                </a:solidFill>
                <a:latin typeface="Arial"/>
                <a:ea typeface="ＭＳ Ｐゴシック" pitchFamily="34" charset="-128"/>
                <a:cs typeface="ＭＳ Ｐゴシック" pitchFamily="51" charset="-128"/>
              </a:rPr>
              <a:t>Exporters must provide food that is safe, be free of microbial contamination, chemicals or filth and manufactured under </a:t>
            </a:r>
            <a:r>
              <a:rPr lang="en-US" sz="2000" kern="0" dirty="0">
                <a:solidFill>
                  <a:srgbClr val="C00000"/>
                </a:solidFill>
                <a:latin typeface="Arial"/>
                <a:ea typeface="ＭＳ Ｐゴシック" pitchFamily="34" charset="-128"/>
                <a:cs typeface="ＭＳ Ｐゴシック" pitchFamily="51" charset="-128"/>
              </a:rPr>
              <a:t>Current</a:t>
            </a:r>
            <a:r>
              <a:rPr lang="en-US" sz="2000" kern="0" dirty="0">
                <a:solidFill>
                  <a:srgbClr val="FF0000"/>
                </a:solidFill>
                <a:latin typeface="Arial"/>
                <a:ea typeface="ＭＳ Ｐゴシック" pitchFamily="34" charset="-128"/>
                <a:cs typeface="ＭＳ Ｐゴシック" pitchFamily="51" charset="-128"/>
              </a:rPr>
              <a:t> </a:t>
            </a:r>
            <a:r>
              <a:rPr lang="en-US" sz="2000" kern="0" dirty="0">
                <a:solidFill>
                  <a:schemeClr val="accent6">
                    <a:lumMod val="50000"/>
                  </a:schemeClr>
                </a:solidFill>
                <a:latin typeface="Arial"/>
                <a:ea typeface="ＭＳ Ｐゴシック" pitchFamily="34" charset="-128"/>
                <a:cs typeface="ＭＳ Ｐゴシック" pitchFamily="51" charset="-128"/>
              </a:rPr>
              <a:t>Good Manufacturing Practices </a:t>
            </a:r>
            <a:endParaRPr lang="es-ES" sz="2000" kern="0" dirty="0">
              <a:solidFill>
                <a:schemeClr val="accent6">
                  <a:lumMod val="50000"/>
                </a:schemeClr>
              </a:solidFill>
              <a:latin typeface="Arial"/>
              <a:ea typeface="ＭＳ Ｐゴシック" pitchFamily="34" charset="-128"/>
              <a:cs typeface="ＭＳ Ｐゴシック" pitchFamily="51" charset="-128"/>
            </a:endParaRPr>
          </a:p>
          <a:p>
            <a:pPr marL="342900" indent="-342900">
              <a:lnSpc>
                <a:spcPct val="90000"/>
              </a:lnSpc>
              <a:spcBef>
                <a:spcPct val="50000"/>
              </a:spcBef>
              <a:buClr>
                <a:srgbClr val="002060"/>
              </a:buClr>
              <a:buFont typeface="Arial" panose="020B0604020202020204" pitchFamily="34" charset="0"/>
              <a:buChar char="•"/>
            </a:pPr>
            <a:r>
              <a:rPr lang="en-US" sz="2000" kern="0" dirty="0">
                <a:solidFill>
                  <a:schemeClr val="accent6">
                    <a:lumMod val="50000"/>
                  </a:schemeClr>
                </a:solidFill>
                <a:latin typeface="Arial"/>
                <a:ea typeface="ＭＳ Ｐゴシック" pitchFamily="34" charset="-128"/>
                <a:cs typeface="ＭＳ Ｐゴシック" pitchFamily="51" charset="-128"/>
              </a:rPr>
              <a:t>Must be labeled in conformity with US regulation</a:t>
            </a:r>
          </a:p>
          <a:p>
            <a:pPr marL="342900" indent="-342900">
              <a:lnSpc>
                <a:spcPct val="90000"/>
              </a:lnSpc>
              <a:spcBef>
                <a:spcPct val="50000"/>
              </a:spcBef>
              <a:buClr>
                <a:srgbClr val="002060"/>
              </a:buClr>
              <a:buFont typeface="Arial" panose="020B0604020202020204" pitchFamily="34" charset="0"/>
              <a:buChar char="•"/>
            </a:pPr>
            <a:r>
              <a:rPr lang="en-US" sz="2000" kern="0" dirty="0">
                <a:solidFill>
                  <a:schemeClr val="accent6">
                    <a:lumMod val="50000"/>
                  </a:schemeClr>
                </a:solidFill>
                <a:latin typeface="Arial"/>
                <a:ea typeface="ＭＳ Ｐゴシック" pitchFamily="34" charset="-128"/>
                <a:cs typeface="ＭＳ Ｐゴシック" pitchFamily="51" charset="-128"/>
              </a:rPr>
              <a:t>Must follow US legal regulations (laws of country of origin do not always apply, </a:t>
            </a:r>
            <a:r>
              <a:rPr lang="en-US" sz="2000" kern="0" dirty="0">
                <a:solidFill>
                  <a:srgbClr val="C00000"/>
                </a:solidFill>
                <a:latin typeface="Arial"/>
                <a:ea typeface="ＭＳ Ｐゴシック" pitchFamily="34" charset="-128"/>
                <a:cs typeface="ＭＳ Ｐゴシック" pitchFamily="51" charset="-128"/>
              </a:rPr>
              <a:t>except in the case of food from New Zealand and Canada).  Customer specifications are important and generally include all federal regulations plus purchasing company’s additional requirements.</a:t>
            </a:r>
          </a:p>
          <a:p>
            <a:pPr marL="342900" indent="-342900">
              <a:lnSpc>
                <a:spcPct val="90000"/>
              </a:lnSpc>
              <a:spcBef>
                <a:spcPct val="50000"/>
              </a:spcBef>
              <a:buClr>
                <a:srgbClr val="002060"/>
              </a:buClr>
              <a:buFont typeface="Arial" panose="020B0604020202020204" pitchFamily="34" charset="0"/>
              <a:buChar char="•"/>
            </a:pPr>
            <a:r>
              <a:rPr lang="en-US" sz="2000" kern="0" dirty="0">
                <a:solidFill>
                  <a:srgbClr val="002A6C"/>
                </a:solidFill>
                <a:latin typeface="Arial"/>
                <a:ea typeface="ＭＳ Ｐゴシック" pitchFamily="34" charset="-128"/>
                <a:cs typeface="ＭＳ Ｐゴシック" pitchFamily="51" charset="-128"/>
              </a:rPr>
              <a:t>FDA does not certify or previously approve food exporters, their products, labeling or cargos. </a:t>
            </a:r>
            <a:r>
              <a:rPr lang="en-US" sz="2000" kern="0" dirty="0">
                <a:solidFill>
                  <a:srgbClr val="C00000"/>
                </a:solidFill>
                <a:latin typeface="Arial"/>
                <a:ea typeface="ＭＳ Ｐゴシック" pitchFamily="34" charset="-128"/>
                <a:cs typeface="ＭＳ Ｐゴシック" pitchFamily="51" charset="-128"/>
              </a:rPr>
              <a:t>(Voluntary Qualified Importer Program fee program that speeds up imports)</a:t>
            </a:r>
          </a:p>
          <a:p>
            <a:pPr marL="342900" indent="-342900">
              <a:lnSpc>
                <a:spcPct val="90000"/>
              </a:lnSpc>
              <a:spcBef>
                <a:spcPct val="50000"/>
              </a:spcBef>
              <a:buClr>
                <a:srgbClr val="002060"/>
              </a:buClr>
              <a:buFont typeface="Arial" panose="020B0604020202020204" pitchFamily="34" charset="0"/>
              <a:buChar char="•"/>
            </a:pPr>
            <a:r>
              <a:rPr lang="en-US" sz="2000" kern="0" dirty="0">
                <a:solidFill>
                  <a:srgbClr val="002A6C"/>
                </a:solidFill>
                <a:latin typeface="Arial"/>
                <a:ea typeface="ＭＳ Ｐゴシック" pitchFamily="34" charset="-128"/>
                <a:cs typeface="ＭＳ Ｐゴシック" pitchFamily="51" charset="-128"/>
              </a:rPr>
              <a:t>FDA may detain an imported consignment if they suspect it is not in accordance with the requirements of the US</a:t>
            </a:r>
            <a:endParaRPr lang="es-ES" sz="2000" kern="0" dirty="0">
              <a:solidFill>
                <a:srgbClr val="002A6C"/>
              </a:solidFill>
              <a:latin typeface="Arial"/>
              <a:ea typeface="ＭＳ Ｐゴシック" pitchFamily="34" charset="-128"/>
              <a:cs typeface="ＭＳ Ｐゴシック" pitchFamily="51" charset="-128"/>
            </a:endParaRPr>
          </a:p>
        </p:txBody>
      </p:sp>
      <p:pic>
        <p:nvPicPr>
          <p:cNvPr id="196612" name="Picture 4" descr="http://cdn.lapatilla.com/imagenes.lapatilla/site/wp-content/uploads/2011/04/estatua_de_la_libertad.jpg"/>
          <p:cNvPicPr>
            <a:picLocks noChangeAspect="1" noChangeArrowheads="1"/>
          </p:cNvPicPr>
          <p:nvPr/>
        </p:nvPicPr>
        <p:blipFill>
          <a:blip r:embed="rId2" cstate="print"/>
          <a:srcRect/>
          <a:stretch>
            <a:fillRect/>
          </a:stretch>
        </p:blipFill>
        <p:spPr bwMode="auto">
          <a:xfrm>
            <a:off x="8534400" y="-9274"/>
            <a:ext cx="1371600" cy="1028700"/>
          </a:xfrm>
          <a:prstGeom prst="rect">
            <a:avLst/>
          </a:prstGeom>
          <a:noFill/>
          <a:ln w="9525">
            <a:noFill/>
            <a:miter lim="800000"/>
            <a:headEnd/>
            <a:tailEnd/>
          </a:ln>
        </p:spPr>
      </p:pic>
    </p:spTree>
    <p:extLst>
      <p:ext uri="{BB962C8B-B14F-4D97-AF65-F5344CB8AC3E}">
        <p14:creationId xmlns:p14="http://schemas.microsoft.com/office/powerpoint/2010/main" val="2623180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07904109-35FF-4CCD-B773-41A3C8C79FB2}" type="slidenum">
              <a:rPr lang="en-US"/>
              <a:pPr>
                <a:defRPr/>
              </a:pPr>
              <a:t>20</a:t>
            </a:fld>
            <a:endParaRPr lang="en-US"/>
          </a:p>
        </p:txBody>
      </p:sp>
      <p:sp>
        <p:nvSpPr>
          <p:cNvPr id="3" name="2 Rectángulo"/>
          <p:cNvSpPr/>
          <p:nvPr/>
        </p:nvSpPr>
        <p:spPr>
          <a:xfrm>
            <a:off x="467822" y="1627261"/>
            <a:ext cx="8795657" cy="487954"/>
          </a:xfrm>
          <a:prstGeom prst="rect">
            <a:avLst/>
          </a:prstGeom>
        </p:spPr>
        <p:txBody>
          <a:bodyPr wrap="square">
            <a:spAutoFit/>
          </a:bodyPr>
          <a:lstStyle/>
          <a:p>
            <a:pPr algn="ctr">
              <a:defRPr/>
            </a:pPr>
            <a:r>
              <a:rPr lang="en-US" sz="2571" b="1" dirty="0">
                <a:solidFill>
                  <a:srgbClr val="002A6C"/>
                </a:solidFill>
                <a:latin typeface="+mj-lt"/>
              </a:rPr>
              <a:t>Responsible for 60% of product recalls in the USA</a:t>
            </a:r>
          </a:p>
        </p:txBody>
      </p:sp>
      <p:pic>
        <p:nvPicPr>
          <p:cNvPr id="45060" name="Picture 5" descr="_u0hd2n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214" y="2659504"/>
            <a:ext cx="1061357" cy="122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gtm0sjqp[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643" y="3965792"/>
            <a:ext cx="1387929" cy="106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descr="fl2vsmr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928" y="5185565"/>
            <a:ext cx="1387929" cy="143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1" descr="MCj027509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4957" y="2659501"/>
            <a:ext cx="1522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2" descr="MCFD01093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4928" y="4047429"/>
            <a:ext cx="1387929" cy="131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descr="MCj033129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8214" y="5598644"/>
            <a:ext cx="1224643" cy="97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8" descr="zlldrvrn[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6393" y="2438400"/>
            <a:ext cx="1469571" cy="130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0" descr="Edam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6393" y="4414828"/>
            <a:ext cx="1469571" cy="122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2013857" y="3067715"/>
            <a:ext cx="1877786" cy="3429000"/>
          </a:xfrm>
          <a:prstGeom prst="rect">
            <a:avLst/>
          </a:prstGeom>
          <a:noFill/>
          <a:ln w="9525">
            <a:noFill/>
            <a:miter lim="800000"/>
            <a:headEnd/>
            <a:tailEnd/>
          </a:ln>
        </p:spPr>
        <p:txBody>
          <a:bodyPr/>
          <a:lstStyle/>
          <a:p>
            <a:pPr marL="367383" indent="-367383">
              <a:lnSpc>
                <a:spcPct val="90000"/>
              </a:lnSpc>
              <a:spcBef>
                <a:spcPct val="75000"/>
              </a:spcBef>
              <a:defRPr/>
            </a:pPr>
            <a:r>
              <a:rPr lang="en-US" sz="2571" kern="0" dirty="0">
                <a:solidFill>
                  <a:srgbClr val="002A6C"/>
                </a:solidFill>
                <a:latin typeface="+mn-lt"/>
              </a:rPr>
              <a:t>Milk</a:t>
            </a:r>
          </a:p>
          <a:p>
            <a:pPr marL="367383" indent="-367383">
              <a:lnSpc>
                <a:spcPct val="90000"/>
              </a:lnSpc>
              <a:spcBef>
                <a:spcPct val="75000"/>
              </a:spcBef>
              <a:defRPr/>
            </a:pPr>
            <a:endParaRPr lang="en-US" sz="2571" kern="0" dirty="0">
              <a:solidFill>
                <a:srgbClr val="002A6C"/>
              </a:solidFill>
              <a:latin typeface="+mn-lt"/>
            </a:endParaRPr>
          </a:p>
          <a:p>
            <a:pPr marL="367383" indent="-367383">
              <a:lnSpc>
                <a:spcPct val="90000"/>
              </a:lnSpc>
              <a:spcBef>
                <a:spcPct val="75000"/>
              </a:spcBef>
              <a:defRPr/>
            </a:pPr>
            <a:r>
              <a:rPr lang="en-US" sz="2571" kern="0" dirty="0">
                <a:solidFill>
                  <a:srgbClr val="002A6C"/>
                </a:solidFill>
                <a:latin typeface="+mn-lt"/>
              </a:rPr>
              <a:t>Eggs</a:t>
            </a:r>
          </a:p>
          <a:p>
            <a:pPr marL="367383" indent="-367383">
              <a:lnSpc>
                <a:spcPct val="90000"/>
              </a:lnSpc>
              <a:spcBef>
                <a:spcPct val="75000"/>
              </a:spcBef>
              <a:defRPr/>
            </a:pPr>
            <a:endParaRPr lang="en-US" sz="2571" kern="0" dirty="0">
              <a:solidFill>
                <a:srgbClr val="002A6C"/>
              </a:solidFill>
              <a:latin typeface="+mn-lt"/>
            </a:endParaRPr>
          </a:p>
          <a:p>
            <a:pPr marL="367383" indent="-367383">
              <a:lnSpc>
                <a:spcPct val="90000"/>
              </a:lnSpc>
              <a:spcBef>
                <a:spcPct val="75000"/>
              </a:spcBef>
              <a:defRPr/>
            </a:pPr>
            <a:r>
              <a:rPr lang="en-US" sz="2571" kern="0" dirty="0">
                <a:solidFill>
                  <a:srgbClr val="002A6C"/>
                </a:solidFill>
                <a:latin typeface="+mn-lt"/>
              </a:rPr>
              <a:t>Fish</a:t>
            </a:r>
          </a:p>
          <a:p>
            <a:pPr marL="367383" indent="-367383">
              <a:lnSpc>
                <a:spcPct val="90000"/>
              </a:lnSpc>
              <a:spcBef>
                <a:spcPct val="75000"/>
              </a:spcBef>
              <a:defRPr/>
            </a:pPr>
            <a:endParaRPr lang="es-CR" sz="2571" kern="0" dirty="0">
              <a:solidFill>
                <a:schemeClr val="accent2"/>
              </a:solidFill>
              <a:latin typeface="+mn-lt"/>
            </a:endParaRPr>
          </a:p>
          <a:p>
            <a:pPr marL="367383" indent="-367383">
              <a:lnSpc>
                <a:spcPct val="90000"/>
              </a:lnSpc>
              <a:spcBef>
                <a:spcPct val="75000"/>
              </a:spcBef>
              <a:defRPr/>
            </a:pPr>
            <a:r>
              <a:rPr lang="en-US" sz="2357" kern="0" dirty="0">
                <a:solidFill>
                  <a:schemeClr val="tx2"/>
                </a:solidFill>
                <a:latin typeface="+mn-lt"/>
              </a:rPr>
              <a:t>					</a:t>
            </a:r>
          </a:p>
        </p:txBody>
      </p:sp>
      <p:sp>
        <p:nvSpPr>
          <p:cNvPr id="13" name="Rectangle 4"/>
          <p:cNvSpPr txBox="1">
            <a:spLocks noChangeArrowheads="1"/>
          </p:cNvSpPr>
          <p:nvPr/>
        </p:nvSpPr>
        <p:spPr bwMode="auto">
          <a:xfrm>
            <a:off x="5626554" y="2862027"/>
            <a:ext cx="1510393" cy="3884003"/>
          </a:xfrm>
          <a:prstGeom prst="rect">
            <a:avLst/>
          </a:prstGeom>
          <a:noFill/>
          <a:ln w="9525">
            <a:noFill/>
            <a:miter lim="800000"/>
            <a:headEnd/>
            <a:tailEnd/>
          </a:ln>
        </p:spPr>
        <p:txBody>
          <a:bodyPr/>
          <a:lstStyle/>
          <a:p>
            <a:pPr marL="367383" indent="-367383">
              <a:lnSpc>
                <a:spcPct val="80000"/>
              </a:lnSpc>
              <a:spcBef>
                <a:spcPct val="75000"/>
              </a:spcBef>
              <a:defRPr/>
            </a:pPr>
            <a:r>
              <a:rPr lang="en-US" sz="2571" kern="0" dirty="0">
                <a:solidFill>
                  <a:srgbClr val="002A6C"/>
                </a:solidFill>
                <a:latin typeface="+mj-lt"/>
              </a:rPr>
              <a:t>Nuts       </a:t>
            </a:r>
          </a:p>
          <a:p>
            <a:pPr marL="367383" indent="-367383">
              <a:lnSpc>
                <a:spcPct val="80000"/>
              </a:lnSpc>
              <a:spcBef>
                <a:spcPct val="75000"/>
              </a:spcBef>
              <a:defRPr/>
            </a:pPr>
            <a:endParaRPr lang="en-US" sz="2571" kern="0" dirty="0">
              <a:solidFill>
                <a:srgbClr val="002A6C"/>
              </a:solidFill>
              <a:latin typeface="+mj-lt"/>
            </a:endParaRPr>
          </a:p>
          <a:p>
            <a:pPr marL="367383" indent="-367383">
              <a:lnSpc>
                <a:spcPct val="80000"/>
              </a:lnSpc>
              <a:spcBef>
                <a:spcPct val="75000"/>
              </a:spcBef>
              <a:defRPr/>
            </a:pPr>
            <a:endParaRPr lang="en-US" sz="2571" kern="0" dirty="0">
              <a:solidFill>
                <a:srgbClr val="002A6C"/>
              </a:solidFill>
              <a:latin typeface="+mj-lt"/>
            </a:endParaRPr>
          </a:p>
          <a:p>
            <a:pPr marL="367383" indent="-367383">
              <a:lnSpc>
                <a:spcPct val="80000"/>
              </a:lnSpc>
              <a:spcBef>
                <a:spcPct val="75000"/>
              </a:spcBef>
              <a:defRPr/>
            </a:pPr>
            <a:r>
              <a:rPr lang="en-US" sz="2571" kern="0" dirty="0">
                <a:solidFill>
                  <a:srgbClr val="002A6C"/>
                </a:solidFill>
                <a:latin typeface="+mj-lt"/>
              </a:rPr>
              <a:t>Wheat  </a:t>
            </a:r>
          </a:p>
          <a:p>
            <a:pPr marL="367383" indent="-367383">
              <a:lnSpc>
                <a:spcPct val="80000"/>
              </a:lnSpc>
              <a:spcBef>
                <a:spcPct val="75000"/>
              </a:spcBef>
              <a:defRPr/>
            </a:pPr>
            <a:endParaRPr lang="en-US" sz="2571" kern="0" dirty="0">
              <a:solidFill>
                <a:srgbClr val="002A6C"/>
              </a:solidFill>
              <a:latin typeface="+mj-lt"/>
            </a:endParaRPr>
          </a:p>
          <a:p>
            <a:pPr marL="367383" indent="-367383">
              <a:lnSpc>
                <a:spcPct val="80000"/>
              </a:lnSpc>
              <a:spcBef>
                <a:spcPct val="75000"/>
              </a:spcBef>
              <a:defRPr/>
            </a:pPr>
            <a:r>
              <a:rPr lang="en-US" sz="2571" kern="0" dirty="0">
                <a:solidFill>
                  <a:srgbClr val="002A6C"/>
                </a:solidFill>
                <a:latin typeface="+mj-lt"/>
              </a:rPr>
              <a:t>Peanuts</a:t>
            </a:r>
          </a:p>
          <a:p>
            <a:pPr marL="367383" indent="-367383">
              <a:lnSpc>
                <a:spcPct val="80000"/>
              </a:lnSpc>
              <a:spcBef>
                <a:spcPct val="75000"/>
              </a:spcBef>
              <a:defRPr/>
            </a:pPr>
            <a:endParaRPr lang="es-CR" sz="2571" kern="0" dirty="0">
              <a:solidFill>
                <a:schemeClr val="accent2"/>
              </a:solidFill>
              <a:latin typeface="+mn-lt"/>
            </a:endParaRPr>
          </a:p>
        </p:txBody>
      </p:sp>
      <p:sp>
        <p:nvSpPr>
          <p:cNvPr id="14" name="13 Rectángulo"/>
          <p:cNvSpPr/>
          <p:nvPr/>
        </p:nvSpPr>
        <p:spPr>
          <a:xfrm>
            <a:off x="7606393" y="5761930"/>
            <a:ext cx="1877786" cy="408830"/>
          </a:xfrm>
          <a:prstGeom prst="rect">
            <a:avLst/>
          </a:prstGeom>
        </p:spPr>
        <p:txBody>
          <a:bodyPr wrap="square">
            <a:spAutoFit/>
          </a:bodyPr>
          <a:lstStyle/>
          <a:p>
            <a:pPr marL="367383" indent="-367383" algn="ctr">
              <a:lnSpc>
                <a:spcPct val="80000"/>
              </a:lnSpc>
              <a:spcBef>
                <a:spcPct val="75000"/>
              </a:spcBef>
              <a:defRPr/>
            </a:pPr>
            <a:r>
              <a:rPr lang="en-US" sz="2571" kern="0" dirty="0">
                <a:solidFill>
                  <a:srgbClr val="002A6C"/>
                </a:solidFill>
                <a:latin typeface="+mj-lt"/>
              </a:rPr>
              <a:t>Soybean</a:t>
            </a:r>
          </a:p>
        </p:txBody>
      </p:sp>
      <p:sp>
        <p:nvSpPr>
          <p:cNvPr id="15" name="14 Rectángulo"/>
          <p:cNvSpPr/>
          <p:nvPr/>
        </p:nvSpPr>
        <p:spPr>
          <a:xfrm>
            <a:off x="6340929" y="3826329"/>
            <a:ext cx="3510643" cy="408830"/>
          </a:xfrm>
          <a:prstGeom prst="rect">
            <a:avLst/>
          </a:prstGeom>
        </p:spPr>
        <p:txBody>
          <a:bodyPr>
            <a:spAutoFit/>
          </a:bodyPr>
          <a:lstStyle/>
          <a:p>
            <a:pPr marL="367383" indent="-367383" algn="ctr">
              <a:lnSpc>
                <a:spcPct val="80000"/>
              </a:lnSpc>
              <a:spcBef>
                <a:spcPct val="75000"/>
              </a:spcBef>
              <a:defRPr/>
            </a:pPr>
            <a:r>
              <a:rPr lang="en-US" sz="2571" kern="0" dirty="0">
                <a:solidFill>
                  <a:srgbClr val="002A6C"/>
                </a:solidFill>
                <a:latin typeface="+mj-lt"/>
              </a:rPr>
              <a:t>Seafood and Shellfish</a:t>
            </a:r>
          </a:p>
        </p:txBody>
      </p:sp>
      <p:sp>
        <p:nvSpPr>
          <p:cNvPr id="4" name="ZoneTexte 3"/>
          <p:cNvSpPr txBox="1"/>
          <p:nvPr/>
        </p:nvSpPr>
        <p:spPr>
          <a:xfrm>
            <a:off x="0" y="990600"/>
            <a:ext cx="9906000" cy="523220"/>
          </a:xfrm>
          <a:prstGeom prst="rect">
            <a:avLst/>
          </a:prstGeom>
          <a:solidFill>
            <a:srgbClr val="C00000"/>
          </a:solidFill>
        </p:spPr>
        <p:txBody>
          <a:bodyPr wrap="square" rtlCol="0">
            <a:spAutoFit/>
          </a:bodyPr>
          <a:lstStyle/>
          <a:p>
            <a:pPr algn="ctr"/>
            <a:r>
              <a:rPr lang="es-CR" b="1" dirty="0">
                <a:solidFill>
                  <a:schemeClr val="bg1"/>
                </a:solidFill>
                <a:latin typeface="+mj-lt"/>
              </a:rPr>
              <a:t>ALLERGENS</a:t>
            </a:r>
            <a:endParaRPr lang="fr-FR" dirty="0">
              <a:solidFill>
                <a:schemeClr val="bg1"/>
              </a:solidFill>
              <a:latin typeface="+mj-lt"/>
            </a:endParaRPr>
          </a:p>
        </p:txBody>
      </p:sp>
    </p:spTree>
    <p:extLst>
      <p:ext uri="{BB962C8B-B14F-4D97-AF65-F5344CB8AC3E}">
        <p14:creationId xmlns:p14="http://schemas.microsoft.com/office/powerpoint/2010/main" val="1208301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fld id="{BC135BA2-746E-41F3-92C5-3CAD180F7EB6}" type="slidenum">
              <a:rPr lang="en-US" smtClean="0"/>
              <a:pPr>
                <a:defRPr/>
              </a:pPr>
              <a:t>21</a:t>
            </a:fld>
            <a:endParaRPr lang="en-US"/>
          </a:p>
        </p:txBody>
      </p:sp>
      <p:sp>
        <p:nvSpPr>
          <p:cNvPr id="3" name="Rectangle 2"/>
          <p:cNvSpPr txBox="1">
            <a:spLocks noChangeArrowheads="1"/>
          </p:cNvSpPr>
          <p:nvPr/>
        </p:nvSpPr>
        <p:spPr bwMode="auto">
          <a:xfrm>
            <a:off x="0" y="1066800"/>
            <a:ext cx="9906000" cy="533400"/>
          </a:xfrm>
          <a:prstGeom prst="rect">
            <a:avLst/>
          </a:prstGeom>
          <a:solidFill>
            <a:srgbClr val="C00000"/>
          </a:solidFill>
          <a:ln w="9525">
            <a:noFill/>
            <a:miter lim="800000"/>
            <a:headEnd/>
            <a:tailEnd/>
          </a:ln>
        </p:spPr>
        <p:txBody>
          <a:bodyPr anchor="ctr"/>
          <a:lstStyle/>
          <a:p>
            <a:pPr algn="ctr" eaLnBrk="0" hangingPunct="0">
              <a:defRPr/>
            </a:pPr>
            <a:r>
              <a:rPr lang="en-US" sz="3000" b="1" kern="0" dirty="0">
                <a:solidFill>
                  <a:schemeClr val="bg1"/>
                </a:solidFill>
                <a:latin typeface="+mj-lt"/>
                <a:ea typeface="+mj-ea"/>
                <a:cs typeface="+mj-cs"/>
              </a:rPr>
              <a:t>Two options to declare allergens</a:t>
            </a:r>
          </a:p>
        </p:txBody>
      </p:sp>
      <p:sp>
        <p:nvSpPr>
          <p:cNvPr id="4" name="Rectangle 3"/>
          <p:cNvSpPr txBox="1">
            <a:spLocks noChangeArrowheads="1"/>
          </p:cNvSpPr>
          <p:nvPr/>
        </p:nvSpPr>
        <p:spPr bwMode="auto">
          <a:xfrm>
            <a:off x="304800" y="1676400"/>
            <a:ext cx="3810000" cy="5119972"/>
          </a:xfrm>
          <a:prstGeom prst="rect">
            <a:avLst/>
          </a:prstGeom>
          <a:noFill/>
          <a:ln w="9525">
            <a:noFill/>
            <a:miter lim="800000"/>
            <a:headEnd/>
            <a:tailEnd/>
          </a:ln>
        </p:spPr>
        <p:txBody>
          <a:bodyPr/>
          <a:lstStyle/>
          <a:p>
            <a:pPr marL="367383" indent="-367383">
              <a:lnSpc>
                <a:spcPct val="80000"/>
              </a:lnSpc>
              <a:spcBef>
                <a:spcPct val="50000"/>
              </a:spcBef>
              <a:buClr>
                <a:srgbClr val="66FFFF"/>
              </a:buClr>
              <a:defRPr/>
            </a:pPr>
            <a:endParaRPr lang="es-CR" sz="2000" b="1" kern="0" dirty="0">
              <a:solidFill>
                <a:schemeClr val="hlink"/>
              </a:solidFill>
              <a:latin typeface="+mn-lt"/>
            </a:endParaRPr>
          </a:p>
          <a:p>
            <a:pPr marL="367383" indent="-367383">
              <a:lnSpc>
                <a:spcPct val="80000"/>
              </a:lnSpc>
              <a:spcBef>
                <a:spcPct val="50000"/>
              </a:spcBef>
              <a:buClr>
                <a:srgbClr val="66FFFF"/>
              </a:buClr>
              <a:defRPr/>
            </a:pPr>
            <a:r>
              <a:rPr lang="en-US" sz="2000" b="1" kern="0" dirty="0">
                <a:solidFill>
                  <a:srgbClr val="C00000"/>
                </a:solidFill>
                <a:latin typeface="+mn-lt"/>
              </a:rPr>
              <a:t>Within the list of ingredients</a:t>
            </a:r>
          </a:p>
          <a:p>
            <a:pPr marL="367383" indent="-367383">
              <a:lnSpc>
                <a:spcPct val="80000"/>
              </a:lnSpc>
              <a:spcBef>
                <a:spcPct val="50000"/>
              </a:spcBef>
              <a:defRPr/>
            </a:pPr>
            <a:r>
              <a:rPr lang="es-CR" sz="2000" kern="0" dirty="0">
                <a:solidFill>
                  <a:schemeClr val="tx2"/>
                </a:solidFill>
                <a:latin typeface="+mn-lt"/>
              </a:rPr>
              <a:t>	</a:t>
            </a:r>
            <a:r>
              <a:rPr lang="en-US" sz="2000" kern="0" dirty="0">
                <a:solidFill>
                  <a:srgbClr val="002060"/>
                </a:solidFill>
                <a:latin typeface="+mn-lt"/>
              </a:rPr>
              <a:t>Common name Followed by the name in parentheses  of allergen source </a:t>
            </a:r>
          </a:p>
          <a:p>
            <a:pPr marL="367383" indent="-367383">
              <a:lnSpc>
                <a:spcPct val="80000"/>
              </a:lnSpc>
              <a:spcBef>
                <a:spcPct val="50000"/>
              </a:spcBef>
              <a:defRPr/>
            </a:pPr>
            <a:r>
              <a:rPr lang="en-US" sz="2000" kern="0" dirty="0" err="1">
                <a:solidFill>
                  <a:srgbClr val="002060"/>
                </a:solidFill>
                <a:latin typeface="+mn-lt"/>
              </a:rPr>
              <a:t>Eg</a:t>
            </a:r>
            <a:r>
              <a:rPr lang="en-US" sz="2000" kern="0" dirty="0">
                <a:solidFill>
                  <a:srgbClr val="002060"/>
                </a:solidFill>
                <a:latin typeface="+mn-lt"/>
              </a:rPr>
              <a:t>.: Ingredients: ... whey (milk)</a:t>
            </a:r>
            <a:endParaRPr lang="es-CR" sz="2000" kern="0" dirty="0">
              <a:solidFill>
                <a:schemeClr val="tx2"/>
              </a:solidFill>
              <a:latin typeface="+mn-lt"/>
            </a:endParaRPr>
          </a:p>
          <a:p>
            <a:pPr marL="367383" indent="-367383">
              <a:lnSpc>
                <a:spcPct val="80000"/>
              </a:lnSpc>
              <a:spcBef>
                <a:spcPct val="50000"/>
              </a:spcBef>
              <a:buClr>
                <a:srgbClr val="66FFFF"/>
              </a:buClr>
              <a:defRPr/>
            </a:pPr>
            <a:endParaRPr lang="es-CR" sz="2000" b="1" kern="0" dirty="0">
              <a:solidFill>
                <a:schemeClr val="hlink"/>
              </a:solidFill>
              <a:latin typeface="+mn-lt"/>
            </a:endParaRPr>
          </a:p>
          <a:p>
            <a:pPr marL="367383" indent="-367383">
              <a:lnSpc>
                <a:spcPct val="80000"/>
              </a:lnSpc>
              <a:spcBef>
                <a:spcPct val="50000"/>
              </a:spcBef>
              <a:buClr>
                <a:srgbClr val="66FFFF"/>
              </a:buClr>
              <a:defRPr/>
            </a:pPr>
            <a:r>
              <a:rPr lang="es-CR" sz="2000" b="1" kern="0" dirty="0">
                <a:solidFill>
                  <a:srgbClr val="C00000"/>
                </a:solidFill>
                <a:latin typeface="+mn-lt"/>
              </a:rPr>
              <a:t>In a </a:t>
            </a:r>
            <a:r>
              <a:rPr lang="en-US" sz="2000" b="1" kern="0" dirty="0">
                <a:solidFill>
                  <a:srgbClr val="C00000"/>
                </a:solidFill>
                <a:latin typeface="+mn-lt"/>
              </a:rPr>
              <a:t>separate summary</a:t>
            </a:r>
          </a:p>
          <a:p>
            <a:pPr marL="367383" indent="-367383">
              <a:lnSpc>
                <a:spcPct val="80000"/>
              </a:lnSpc>
              <a:spcBef>
                <a:spcPct val="50000"/>
              </a:spcBef>
              <a:buClr>
                <a:srgbClr val="66FFFF"/>
              </a:buClr>
              <a:defRPr/>
            </a:pPr>
            <a:r>
              <a:rPr lang="en-US" sz="2000" b="1" kern="0" dirty="0">
                <a:solidFill>
                  <a:srgbClr val="002060"/>
                </a:solidFill>
                <a:latin typeface="+mn-lt"/>
              </a:rPr>
              <a:t>	</a:t>
            </a:r>
            <a:r>
              <a:rPr lang="en-US" sz="2000" kern="0" dirty="0">
                <a:solidFill>
                  <a:srgbClr val="002060"/>
                </a:solidFill>
                <a:latin typeface="+mn-lt"/>
              </a:rPr>
              <a:t>In a separate summary Immediately following list of ingredients in a size not smaller than the ingredients </a:t>
            </a:r>
          </a:p>
          <a:p>
            <a:pPr marL="367383" indent="-367383">
              <a:lnSpc>
                <a:spcPct val="80000"/>
              </a:lnSpc>
              <a:spcBef>
                <a:spcPct val="50000"/>
              </a:spcBef>
              <a:buClr>
                <a:srgbClr val="66FFFF"/>
              </a:buClr>
              <a:defRPr/>
            </a:pPr>
            <a:r>
              <a:rPr lang="en-US" sz="2000" kern="0" dirty="0">
                <a:solidFill>
                  <a:srgbClr val="002060"/>
                </a:solidFill>
                <a:latin typeface="+mn-lt"/>
              </a:rPr>
              <a:t>Contains: milk</a:t>
            </a:r>
            <a:r>
              <a:rPr lang="es-CR" sz="1800" kern="0" dirty="0">
                <a:solidFill>
                  <a:srgbClr val="002060"/>
                </a:solidFill>
                <a:latin typeface="+mn-lt"/>
              </a:rPr>
              <a:t>	</a:t>
            </a:r>
          </a:p>
        </p:txBody>
      </p:sp>
      <p:pic>
        <p:nvPicPr>
          <p:cNvPr id="614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4884" y="2831522"/>
            <a:ext cx="5456339" cy="295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85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90600"/>
            <a:ext cx="9906000" cy="685799"/>
          </a:xfrm>
          <a:solidFill>
            <a:srgbClr val="C00000"/>
          </a:solidFill>
        </p:spPr>
        <p:txBody>
          <a:bodyPr/>
          <a:lstStyle/>
          <a:p>
            <a:pPr algn="ctr"/>
            <a:r>
              <a:rPr lang="en-US" sz="3600" dirty="0">
                <a:solidFill>
                  <a:schemeClr val="bg1"/>
                </a:solidFill>
              </a:rPr>
              <a:t>Summary</a:t>
            </a:r>
          </a:p>
        </p:txBody>
      </p:sp>
      <p:sp>
        <p:nvSpPr>
          <p:cNvPr id="4" name="Content Placeholder 3"/>
          <p:cNvSpPr>
            <a:spLocks noGrp="1"/>
          </p:cNvSpPr>
          <p:nvPr>
            <p:ph idx="1"/>
          </p:nvPr>
        </p:nvSpPr>
        <p:spPr>
          <a:xfrm>
            <a:off x="469108" y="1917292"/>
            <a:ext cx="9307286" cy="4937690"/>
          </a:xfrm>
          <a:solidFill>
            <a:schemeClr val="bg1"/>
          </a:solidFill>
        </p:spPr>
        <p:txBody>
          <a:bodyPr/>
          <a:lstStyle/>
          <a:p>
            <a:pPr>
              <a:lnSpc>
                <a:spcPct val="90000"/>
              </a:lnSpc>
              <a:spcBef>
                <a:spcPct val="50000"/>
              </a:spcBef>
              <a:buClr>
                <a:srgbClr val="002A6C"/>
              </a:buClr>
              <a:buFont typeface="Arial" panose="020B0604020202020204" pitchFamily="34" charset="0"/>
              <a:buChar char="•"/>
            </a:pPr>
            <a:r>
              <a:rPr lang="en-US" sz="2200" dirty="0">
                <a:solidFill>
                  <a:srgbClr val="002A6C"/>
                </a:solidFill>
                <a:ea typeface="ＭＳ Ｐゴシック" pitchFamily="34" charset="-128"/>
                <a:cs typeface="ＭＳ Ｐゴシック" pitchFamily="51" charset="-128"/>
              </a:rPr>
              <a:t>Domestic and imported foods must follow the same legal requirements in the U.S.</a:t>
            </a:r>
          </a:p>
          <a:p>
            <a:pPr>
              <a:lnSpc>
                <a:spcPct val="90000"/>
              </a:lnSpc>
              <a:spcBef>
                <a:spcPct val="50000"/>
              </a:spcBef>
              <a:buClr>
                <a:srgbClr val="002A6C"/>
              </a:buClr>
              <a:buFont typeface="Arial" panose="020B0604020202020204" pitchFamily="34" charset="0"/>
              <a:buChar char="•"/>
            </a:pPr>
            <a:r>
              <a:rPr lang="en-US" sz="2200" dirty="0">
                <a:solidFill>
                  <a:srgbClr val="002A6C"/>
                </a:solidFill>
                <a:ea typeface="ＭＳ Ｐゴシック" pitchFamily="34" charset="-128"/>
                <a:cs typeface="ＭＳ Ｐゴシック" pitchFamily="51" charset="-128"/>
              </a:rPr>
              <a:t>Exporters must provide food that is safe</a:t>
            </a:r>
            <a:endParaRPr lang="es-ES" sz="2200" dirty="0">
              <a:solidFill>
                <a:srgbClr val="002A6C"/>
              </a:solidFill>
              <a:ea typeface="ＭＳ Ｐゴシック" pitchFamily="34" charset="-128"/>
              <a:cs typeface="ＭＳ Ｐゴシック" pitchFamily="51" charset="-128"/>
            </a:endParaRPr>
          </a:p>
          <a:p>
            <a:pPr>
              <a:lnSpc>
                <a:spcPct val="90000"/>
              </a:lnSpc>
              <a:spcBef>
                <a:spcPct val="50000"/>
              </a:spcBef>
              <a:buClr>
                <a:srgbClr val="002A6C"/>
              </a:buClr>
              <a:buFont typeface="Arial" panose="020B0604020202020204" pitchFamily="34" charset="0"/>
              <a:buChar char="•"/>
            </a:pPr>
            <a:r>
              <a:rPr lang="en-US" sz="2200" dirty="0">
                <a:solidFill>
                  <a:srgbClr val="002A6C"/>
                </a:solidFill>
                <a:ea typeface="ＭＳ Ｐゴシック" pitchFamily="34" charset="-128"/>
                <a:cs typeface="ＭＳ Ｐゴシック" pitchFamily="51" charset="-128"/>
              </a:rPr>
              <a:t>Packaging/Containers must be labeled in conformity to US regulation</a:t>
            </a:r>
          </a:p>
          <a:p>
            <a:pPr>
              <a:lnSpc>
                <a:spcPct val="90000"/>
              </a:lnSpc>
              <a:spcBef>
                <a:spcPct val="50000"/>
              </a:spcBef>
              <a:buClr>
                <a:srgbClr val="002A6C"/>
              </a:buClr>
              <a:buFont typeface="Arial" panose="020B0604020202020204" pitchFamily="34" charset="0"/>
              <a:buChar char="•"/>
            </a:pPr>
            <a:r>
              <a:rPr lang="es-ES" sz="2200" dirty="0">
                <a:solidFill>
                  <a:srgbClr val="002A6C"/>
                </a:solidFill>
                <a:ea typeface="ＭＳ Ｐゴシック" pitchFamily="34" charset="-128"/>
                <a:cs typeface="ＭＳ Ｐゴシック" pitchFamily="51" charset="-128"/>
              </a:rPr>
              <a:t>FDA </a:t>
            </a:r>
            <a:r>
              <a:rPr lang="en-US" sz="2200" dirty="0">
                <a:solidFill>
                  <a:srgbClr val="002A6C"/>
                </a:solidFill>
                <a:ea typeface="ＭＳ Ｐゴシック" pitchFamily="34" charset="-128"/>
                <a:cs typeface="ＭＳ Ｐゴシック" pitchFamily="51" charset="-128"/>
              </a:rPr>
              <a:t>does not certify or previously approve food exporters, their products, labeling or </a:t>
            </a:r>
            <a:r>
              <a:rPr lang="es-ES" sz="2200" dirty="0">
                <a:solidFill>
                  <a:srgbClr val="002A6C"/>
                </a:solidFill>
                <a:ea typeface="ＭＳ Ｐゴシック" pitchFamily="34" charset="-128"/>
                <a:cs typeface="ＭＳ Ｐゴシック" pitchFamily="51" charset="-128"/>
              </a:rPr>
              <a:t>cargos. </a:t>
            </a:r>
            <a:r>
              <a:rPr lang="en-US" sz="2200" dirty="0">
                <a:solidFill>
                  <a:srgbClr val="C00000"/>
                </a:solidFill>
                <a:ea typeface="ＭＳ Ｐゴシック" pitchFamily="34" charset="-128"/>
                <a:cs typeface="ＭＳ Ｐゴシック" pitchFamily="51" charset="-128"/>
              </a:rPr>
              <a:t>(Voluntary Qualified Importer Program fee program that speeds up imports)</a:t>
            </a:r>
          </a:p>
          <a:p>
            <a:pPr>
              <a:lnSpc>
                <a:spcPct val="90000"/>
              </a:lnSpc>
              <a:spcBef>
                <a:spcPct val="50000"/>
              </a:spcBef>
              <a:buClr>
                <a:srgbClr val="002A6C"/>
              </a:buClr>
              <a:buFont typeface="Arial" panose="020B0604020202020204" pitchFamily="34" charset="0"/>
              <a:buChar char="•"/>
            </a:pPr>
            <a:r>
              <a:rPr lang="en-US" sz="2200" dirty="0">
                <a:solidFill>
                  <a:srgbClr val="002A6C"/>
                </a:solidFill>
                <a:ea typeface="ＭＳ Ｐゴシック" pitchFamily="34" charset="-128"/>
                <a:cs typeface="ＭＳ Ｐゴシック" pitchFamily="51" charset="-128"/>
              </a:rPr>
              <a:t>FDA may detain an imported consignment if it is not in accordance with the requirements of the US</a:t>
            </a:r>
          </a:p>
          <a:p>
            <a:pPr>
              <a:lnSpc>
                <a:spcPct val="90000"/>
              </a:lnSpc>
              <a:spcBef>
                <a:spcPct val="50000"/>
              </a:spcBef>
              <a:buClr>
                <a:srgbClr val="002A6C"/>
              </a:buClr>
              <a:buFont typeface="Arial" panose="020B0604020202020204" pitchFamily="34" charset="0"/>
              <a:buChar char="•"/>
            </a:pPr>
            <a:r>
              <a:rPr lang="en-US" sz="2200" dirty="0">
                <a:solidFill>
                  <a:srgbClr val="002A6C"/>
                </a:solidFill>
                <a:ea typeface="ＭＳ Ｐゴシック" pitchFamily="34" charset="-128"/>
                <a:cs typeface="ＭＳ Ｐゴシック" pitchFamily="51" charset="-128"/>
              </a:rPr>
              <a:t>FSMA import compliance places responsibility on “importers who in turn rely heavily upon 3</a:t>
            </a:r>
            <a:r>
              <a:rPr lang="en-US" sz="2200" baseline="30000" dirty="0">
                <a:solidFill>
                  <a:srgbClr val="002A6C"/>
                </a:solidFill>
                <a:ea typeface="ＭＳ Ｐゴシック" pitchFamily="34" charset="-128"/>
                <a:cs typeface="ＭＳ Ｐゴシック" pitchFamily="51" charset="-128"/>
              </a:rPr>
              <a:t>rd</a:t>
            </a:r>
            <a:r>
              <a:rPr lang="en-US" sz="2200" dirty="0">
                <a:solidFill>
                  <a:srgbClr val="002A6C"/>
                </a:solidFill>
                <a:ea typeface="ＭＳ Ｐゴシック" pitchFamily="34" charset="-128"/>
                <a:cs typeface="ＭＳ Ｐゴシック" pitchFamily="51" charset="-128"/>
              </a:rPr>
              <a:t> Party Auditors</a:t>
            </a:r>
          </a:p>
          <a:p>
            <a:pPr>
              <a:lnSpc>
                <a:spcPct val="90000"/>
              </a:lnSpc>
              <a:spcBef>
                <a:spcPct val="50000"/>
              </a:spcBef>
              <a:buClr>
                <a:srgbClr val="002A6C"/>
              </a:buClr>
              <a:buFont typeface="Arial" panose="020B0604020202020204" pitchFamily="34" charset="0"/>
              <a:buChar char="•"/>
            </a:pPr>
            <a:r>
              <a:rPr lang="en-US" sz="2200" dirty="0">
                <a:solidFill>
                  <a:srgbClr val="002A6C"/>
                </a:solidFill>
                <a:ea typeface="ＭＳ Ｐゴシック" pitchFamily="34" charset="-128"/>
                <a:cs typeface="ＭＳ Ｐゴシック" pitchFamily="51" charset="-128"/>
              </a:rPr>
              <a:t>Training and appropriate records are critical </a:t>
            </a:r>
            <a:r>
              <a:rPr lang="es-ES" sz="2200" dirty="0">
                <a:solidFill>
                  <a:srgbClr val="002A6C"/>
                </a:solidFill>
                <a:ea typeface="ＭＳ Ｐゴシック" pitchFamily="34" charset="-128"/>
                <a:cs typeface="ＭＳ Ｐゴシック" pitchFamily="51" charset="-128"/>
              </a:rPr>
              <a:t>.</a:t>
            </a:r>
          </a:p>
        </p:txBody>
      </p:sp>
      <p:sp>
        <p:nvSpPr>
          <p:cNvPr id="2" name="Slide Number Placeholder 1"/>
          <p:cNvSpPr>
            <a:spLocks noGrp="1"/>
          </p:cNvSpPr>
          <p:nvPr>
            <p:ph type="sldNum" sz="quarter" idx="10"/>
          </p:nvPr>
        </p:nvSpPr>
        <p:spPr/>
        <p:txBody>
          <a:bodyPr/>
          <a:lstStyle/>
          <a:p>
            <a:pPr>
              <a:defRPr/>
            </a:pPr>
            <a:fld id="{1F269CA9-C976-4276-9739-922766E443F5}" type="slidenum">
              <a:rPr lang="en-US" smtClean="0">
                <a:solidFill>
                  <a:srgbClr val="333399"/>
                </a:solidFill>
              </a:rPr>
              <a:pPr>
                <a:defRPr/>
              </a:pPr>
              <a:t>22</a:t>
            </a:fld>
            <a:endParaRPr lang="en-US">
              <a:solidFill>
                <a:srgbClr val="333399"/>
              </a:solidFill>
            </a:endParaRPr>
          </a:p>
        </p:txBody>
      </p:sp>
    </p:spTree>
    <p:extLst>
      <p:ext uri="{BB962C8B-B14F-4D97-AF65-F5344CB8AC3E}">
        <p14:creationId xmlns:p14="http://schemas.microsoft.com/office/powerpoint/2010/main" val="249083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66911"/>
            <a:ext cx="9427029" cy="4738689"/>
          </a:xfrm>
        </p:spPr>
        <p:txBody>
          <a:bodyPr/>
          <a:lstStyle/>
          <a:p>
            <a:pPr marL="489844" indent="-489844">
              <a:buFont typeface="Arial" panose="020B0604020202020204" pitchFamily="34" charset="0"/>
              <a:buChar char="•"/>
            </a:pPr>
            <a:r>
              <a:rPr lang="en-US" sz="3000" b="1" dirty="0">
                <a:solidFill>
                  <a:srgbClr val="002A6C"/>
                </a:solidFill>
              </a:rPr>
              <a:t>Become FSMA qualified with a good comprehensive Food Safety Plan</a:t>
            </a:r>
          </a:p>
          <a:p>
            <a:pPr marL="489844" indent="-489844">
              <a:buFont typeface="Arial" panose="020B0604020202020204" pitchFamily="34" charset="0"/>
              <a:buChar char="•"/>
            </a:pPr>
            <a:endParaRPr lang="en-US" sz="800" b="1" dirty="0">
              <a:solidFill>
                <a:srgbClr val="002A6C"/>
              </a:solidFill>
            </a:endParaRPr>
          </a:p>
          <a:p>
            <a:pPr marL="489844" indent="-489844">
              <a:buFont typeface="Arial" panose="020B0604020202020204" pitchFamily="34" charset="0"/>
              <a:buChar char="•"/>
            </a:pPr>
            <a:r>
              <a:rPr lang="en-US" sz="3000" b="1" dirty="0">
                <a:solidFill>
                  <a:srgbClr val="002A6C"/>
                </a:solidFill>
              </a:rPr>
              <a:t>Use this in your marketing efforts</a:t>
            </a:r>
          </a:p>
          <a:p>
            <a:pPr marL="489844" indent="-489844">
              <a:buFont typeface="Arial" panose="020B0604020202020204" pitchFamily="34" charset="0"/>
              <a:buChar char="•"/>
            </a:pPr>
            <a:endParaRPr lang="en-US" sz="800" b="1" dirty="0">
              <a:solidFill>
                <a:srgbClr val="002A6C"/>
              </a:solidFill>
            </a:endParaRPr>
          </a:p>
          <a:p>
            <a:pPr marL="489844" indent="-489844">
              <a:buFont typeface="Arial" panose="020B0604020202020204" pitchFamily="34" charset="0"/>
              <a:buChar char="•"/>
            </a:pPr>
            <a:r>
              <a:rPr lang="en-US" sz="3000" b="1" dirty="0">
                <a:solidFill>
                  <a:srgbClr val="002A6C"/>
                </a:solidFill>
              </a:rPr>
              <a:t>Be knowledgeable of the FSVP requirements of your customer/importer and provide the data they need</a:t>
            </a:r>
          </a:p>
          <a:p>
            <a:pPr marL="489844" indent="-489844">
              <a:buFont typeface="Arial" panose="020B0604020202020204" pitchFamily="34" charset="0"/>
              <a:buChar char="•"/>
            </a:pPr>
            <a:endParaRPr lang="en-US" sz="3000" b="1" u="sng" dirty="0">
              <a:solidFill>
                <a:srgbClr val="002A6C"/>
              </a:solidFill>
              <a:effectLst>
                <a:outerShdw blurRad="38100" dist="38100" dir="2700000" algn="tl">
                  <a:srgbClr val="000000">
                    <a:alpha val="43137"/>
                  </a:srgbClr>
                </a:outerShdw>
              </a:effectLst>
            </a:endParaRPr>
          </a:p>
          <a:p>
            <a:pPr marL="489844" indent="-489844">
              <a:buFont typeface="Arial" panose="020B0604020202020204" pitchFamily="34" charset="0"/>
              <a:buChar char="•"/>
            </a:pPr>
            <a:r>
              <a:rPr lang="en-US" sz="3000" b="1" u="sng" dirty="0">
                <a:solidFill>
                  <a:srgbClr val="002A6C"/>
                </a:solidFill>
                <a:effectLst>
                  <a:outerShdw blurRad="38100" dist="38100" dir="2700000" algn="tl">
                    <a:srgbClr val="000000">
                      <a:alpha val="43137"/>
                    </a:srgbClr>
                  </a:outerShdw>
                </a:effectLst>
              </a:rPr>
              <a:t>Be pro-active!!</a:t>
            </a:r>
          </a:p>
        </p:txBody>
      </p:sp>
      <p:sp>
        <p:nvSpPr>
          <p:cNvPr id="4" name="Slide Number Placeholder 3"/>
          <p:cNvSpPr>
            <a:spLocks noGrp="1"/>
          </p:cNvSpPr>
          <p:nvPr>
            <p:ph type="sldNum" sz="quarter" idx="10"/>
          </p:nvPr>
        </p:nvSpPr>
        <p:spPr/>
        <p:txBody>
          <a:bodyPr/>
          <a:lstStyle/>
          <a:p>
            <a:pPr>
              <a:defRPr/>
            </a:pPr>
            <a:fld id="{DDC0A324-5A11-41CF-A35C-8D2A86AF8F82}" type="slidenum">
              <a:rPr lang="en-US" smtClean="0">
                <a:solidFill>
                  <a:srgbClr val="333399"/>
                </a:solidFill>
              </a:rPr>
              <a:pPr>
                <a:defRPr/>
              </a:pPr>
              <a:t>23</a:t>
            </a:fld>
            <a:endParaRPr lang="en-US">
              <a:solidFill>
                <a:srgbClr val="333399"/>
              </a:solidFill>
            </a:endParaRPr>
          </a:p>
        </p:txBody>
      </p:sp>
      <p:sp>
        <p:nvSpPr>
          <p:cNvPr id="6" name="Title 2"/>
          <p:cNvSpPr>
            <a:spLocks noGrp="1"/>
          </p:cNvSpPr>
          <p:nvPr>
            <p:ph type="title"/>
          </p:nvPr>
        </p:nvSpPr>
        <p:spPr>
          <a:xfrm>
            <a:off x="0" y="990600"/>
            <a:ext cx="9906000" cy="685799"/>
          </a:xfrm>
          <a:solidFill>
            <a:srgbClr val="C00000"/>
          </a:solidFill>
        </p:spPr>
        <p:txBody>
          <a:bodyPr/>
          <a:lstStyle/>
          <a:p>
            <a:pPr algn="ctr"/>
            <a:r>
              <a:rPr lang="en-US" sz="3600" dirty="0">
                <a:solidFill>
                  <a:schemeClr val="bg1"/>
                </a:solidFill>
              </a:rPr>
              <a:t>Summary</a:t>
            </a:r>
          </a:p>
        </p:txBody>
      </p:sp>
    </p:spTree>
    <p:extLst>
      <p:ext uri="{BB962C8B-B14F-4D97-AF65-F5344CB8AC3E}">
        <p14:creationId xmlns:p14="http://schemas.microsoft.com/office/powerpoint/2010/main" val="2389631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pPr>
              <a:defRPr/>
            </a:pPr>
            <a:fld id="{52A3B0A4-C32E-4520-AC17-3655BACE8D30}" type="slidenum">
              <a:rPr lang="en-US" altLang="en-US" smtClean="0"/>
              <a:pPr>
                <a:defRPr/>
              </a:pPr>
              <a:t>24</a:t>
            </a:fld>
            <a:endParaRPr lang="en-US" altLang="en-US" dirty="0"/>
          </a:p>
        </p:txBody>
      </p:sp>
      <p:sp>
        <p:nvSpPr>
          <p:cNvPr id="3" name="Rectangle 2"/>
          <p:cNvSpPr/>
          <p:nvPr/>
        </p:nvSpPr>
        <p:spPr>
          <a:xfrm>
            <a:off x="228600" y="4191000"/>
            <a:ext cx="7391401" cy="2862322"/>
          </a:xfrm>
          <a:prstGeom prst="rect">
            <a:avLst/>
          </a:prstGeom>
        </p:spPr>
        <p:txBody>
          <a:bodyPr wrap="square">
            <a:spAutoFit/>
          </a:bodyPr>
          <a:lstStyle/>
          <a:p>
            <a:r>
              <a:rPr lang="en-US" sz="2000" b="1" dirty="0">
                <a:solidFill>
                  <a:schemeClr val="accent6"/>
                </a:solidFill>
                <a:latin typeface="+mn-lt"/>
              </a:rPr>
              <a:t>For any inquiries or assistance:</a:t>
            </a:r>
            <a:endParaRPr lang="fr-FR" sz="2000" dirty="0">
              <a:solidFill>
                <a:schemeClr val="accent6"/>
              </a:solidFill>
              <a:latin typeface="+mn-lt"/>
            </a:endParaRPr>
          </a:p>
          <a:p>
            <a:r>
              <a:rPr lang="en-US" sz="2000" dirty="0">
                <a:solidFill>
                  <a:schemeClr val="accent6"/>
                </a:solidFill>
                <a:latin typeface="+mn-lt"/>
              </a:rPr>
              <a:t>Address</a:t>
            </a:r>
            <a:r>
              <a:rPr lang="fr-FR" sz="2000" dirty="0">
                <a:solidFill>
                  <a:schemeClr val="accent6"/>
                </a:solidFill>
                <a:latin typeface="+mn-lt"/>
              </a:rPr>
              <a:t>: Immeuble Solaris, Rue du Lac d’Annecy,</a:t>
            </a:r>
          </a:p>
          <a:p>
            <a:r>
              <a:rPr lang="fr-FR" sz="2000" dirty="0">
                <a:solidFill>
                  <a:schemeClr val="accent6"/>
                </a:solidFill>
                <a:latin typeface="+mn-lt"/>
              </a:rPr>
              <a:t>	 Les berges du Lac1053, Tunis.</a:t>
            </a:r>
          </a:p>
          <a:p>
            <a:endParaRPr lang="fr-FR" sz="2000" dirty="0">
              <a:solidFill>
                <a:schemeClr val="accent6"/>
              </a:solidFill>
              <a:latin typeface="+mn-lt"/>
            </a:endParaRPr>
          </a:p>
          <a:p>
            <a:r>
              <a:rPr lang="fr-FR" sz="2000" dirty="0">
                <a:solidFill>
                  <a:schemeClr val="accent6"/>
                </a:solidFill>
                <a:latin typeface="+mn-lt"/>
              </a:rPr>
              <a:t>Tel  :        </a:t>
            </a:r>
            <a:r>
              <a:rPr lang="fr-FR" sz="2000" b="1" dirty="0">
                <a:solidFill>
                  <a:schemeClr val="accent6"/>
                </a:solidFill>
                <a:latin typeface="+mn-lt"/>
              </a:rPr>
              <a:t>(+216) 71 86 23 87 </a:t>
            </a:r>
          </a:p>
          <a:p>
            <a:r>
              <a:rPr lang="fr-FR" sz="2000" dirty="0">
                <a:solidFill>
                  <a:schemeClr val="accent6"/>
                </a:solidFill>
                <a:latin typeface="+mn-lt"/>
              </a:rPr>
              <a:t>Fax :        </a:t>
            </a:r>
            <a:r>
              <a:rPr lang="fr-FR" sz="2000" b="1" dirty="0">
                <a:solidFill>
                  <a:schemeClr val="accent6"/>
                </a:solidFill>
                <a:latin typeface="+mn-lt"/>
              </a:rPr>
              <a:t>(+216) 71 86 23 78 </a:t>
            </a:r>
          </a:p>
          <a:p>
            <a:r>
              <a:rPr lang="fr-FR" sz="2000" dirty="0">
                <a:solidFill>
                  <a:schemeClr val="accent6"/>
                </a:solidFill>
                <a:latin typeface="+mn-lt"/>
              </a:rPr>
              <a:t>Mail :       </a:t>
            </a:r>
            <a:r>
              <a:rPr lang="fr-FR" sz="2000" b="1" dirty="0">
                <a:solidFill>
                  <a:schemeClr val="accent6"/>
                </a:solidFill>
                <a:latin typeface="+mn-lt"/>
              </a:rPr>
              <a:t>brcp-tunisia@pragmacorp.com</a:t>
            </a:r>
          </a:p>
          <a:p>
            <a:r>
              <a:rPr lang="en-US" sz="2000" dirty="0">
                <a:solidFill>
                  <a:schemeClr val="accent6"/>
                </a:solidFill>
                <a:latin typeface="+mn-lt"/>
              </a:rPr>
              <a:t>Website</a:t>
            </a:r>
            <a:r>
              <a:rPr lang="fr-FR" sz="2000" dirty="0">
                <a:solidFill>
                  <a:schemeClr val="accent6"/>
                </a:solidFill>
                <a:latin typeface="+mn-lt"/>
              </a:rPr>
              <a:t> : </a:t>
            </a:r>
            <a:r>
              <a:rPr lang="fr-FR" sz="2000" b="1" dirty="0">
                <a:solidFill>
                  <a:schemeClr val="accent6"/>
                </a:solidFill>
                <a:latin typeface="+mn-lt"/>
              </a:rPr>
              <a:t>www.brcp.tn</a:t>
            </a:r>
          </a:p>
          <a:p>
            <a:endParaRPr lang="fr-FR" sz="2000" dirty="0">
              <a:latin typeface="+mn-lt"/>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600200"/>
            <a:ext cx="3610554" cy="2039697"/>
          </a:xfrm>
          <a:prstGeom prst="rect">
            <a:avLst/>
          </a:prstGeom>
        </p:spPr>
      </p:pic>
    </p:spTree>
    <p:extLst>
      <p:ext uri="{BB962C8B-B14F-4D97-AF65-F5344CB8AC3E}">
        <p14:creationId xmlns:p14="http://schemas.microsoft.com/office/powerpoint/2010/main" val="384649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10357" y="1028446"/>
            <a:ext cx="9905999" cy="609600"/>
          </a:xfrm>
          <a:prstGeom prst="rect">
            <a:avLst/>
          </a:prstGeom>
          <a:solidFill>
            <a:srgbClr val="C2113A"/>
          </a:solidFill>
          <a:ln w="9525">
            <a:noFill/>
            <a:miter lim="800000"/>
            <a:headEnd/>
            <a:tailEnd/>
          </a:ln>
        </p:spPr>
        <p:txBody>
          <a:bodyPr anchor="ctr"/>
          <a:lstStyle/>
          <a:p>
            <a:pPr algn="ctr">
              <a:defRPr/>
            </a:pPr>
            <a:r>
              <a:rPr lang="es-ES" sz="2571" b="1" kern="0" dirty="0">
                <a:solidFill>
                  <a:schemeClr val="bg1"/>
                </a:solidFill>
                <a:latin typeface="Baker Signet Std"/>
                <a:ea typeface="ＭＳ Ｐゴシック" pitchFamily="51" charset="-128"/>
                <a:cs typeface="ＭＳ Ｐゴシック" pitchFamily="51" charset="-128"/>
              </a:rPr>
              <a:t>US FOOD REGULATORY SYSTEM</a:t>
            </a:r>
          </a:p>
        </p:txBody>
      </p:sp>
      <p:sp>
        <p:nvSpPr>
          <p:cNvPr id="5" name="Rectangle 3"/>
          <p:cNvSpPr txBox="1">
            <a:spLocks noChangeArrowheads="1"/>
          </p:cNvSpPr>
          <p:nvPr/>
        </p:nvSpPr>
        <p:spPr bwMode="auto">
          <a:xfrm>
            <a:off x="10357" y="1886993"/>
            <a:ext cx="9307286" cy="5052664"/>
          </a:xfrm>
          <a:prstGeom prst="rect">
            <a:avLst/>
          </a:prstGeom>
          <a:noFill/>
          <a:ln w="9525">
            <a:noFill/>
            <a:miter lim="800000"/>
            <a:headEnd/>
            <a:tailEnd/>
          </a:ln>
        </p:spPr>
        <p:txBody>
          <a:bodyPr/>
          <a:lstStyle/>
          <a:p>
            <a:pPr>
              <a:lnSpc>
                <a:spcPct val="90000"/>
              </a:lnSpc>
              <a:spcBef>
                <a:spcPct val="20000"/>
              </a:spcBef>
              <a:spcAft>
                <a:spcPct val="50000"/>
              </a:spcAft>
              <a:buClr>
                <a:srgbClr val="000000"/>
              </a:buClr>
              <a:defRPr/>
            </a:pPr>
            <a:r>
              <a:rPr lang="es-CL" sz="1600" b="1" kern="0" dirty="0">
                <a:solidFill>
                  <a:srgbClr val="C00000"/>
                </a:solidFill>
                <a:latin typeface="Arial"/>
                <a:ea typeface="ＭＳ Ｐゴシック" pitchFamily="51" charset="-128"/>
                <a:cs typeface="ＭＳ Ｐゴシック" pitchFamily="51" charset="-128"/>
              </a:rPr>
              <a:t>        </a:t>
            </a:r>
            <a:r>
              <a:rPr lang="en-US" sz="2400" b="1" kern="0" dirty="0">
                <a:solidFill>
                  <a:srgbClr val="C00000"/>
                </a:solidFill>
                <a:effectLst>
                  <a:outerShdw blurRad="38100" dist="38100" dir="2700000" algn="tl">
                    <a:srgbClr val="C0C0C0"/>
                  </a:outerShdw>
                </a:effectLst>
                <a:latin typeface="Baker Signet Std"/>
                <a:ea typeface="ＭＳ Ｐゴシック" pitchFamily="51" charset="-128"/>
                <a:cs typeface="ＭＳ Ｐゴシック" pitchFamily="51" charset="-128"/>
              </a:rPr>
              <a:t>Food and Drug Administration</a:t>
            </a:r>
          </a:p>
          <a:p>
            <a:pPr>
              <a:lnSpc>
                <a:spcPct val="90000"/>
              </a:lnSpc>
              <a:spcBef>
                <a:spcPct val="20000"/>
              </a:spcBef>
              <a:spcAft>
                <a:spcPct val="50000"/>
              </a:spcAft>
              <a:buClr>
                <a:srgbClr val="000000"/>
              </a:buClr>
              <a:defRPr/>
            </a:pPr>
            <a:r>
              <a:rPr lang="en-US" sz="1600" i="1" kern="0" dirty="0">
                <a:solidFill>
                  <a:srgbClr val="000000"/>
                </a:solidFill>
                <a:effectLst>
                  <a:outerShdw blurRad="38100" dist="38100" dir="2700000" algn="tl">
                    <a:srgbClr val="C0C0C0"/>
                  </a:outerShdw>
                </a:effectLst>
                <a:latin typeface="Arial"/>
                <a:ea typeface="ＭＳ Ｐゴシック" pitchFamily="51" charset="-128"/>
                <a:cs typeface="ＭＳ Ｐゴシック" pitchFamily="51" charset="-128"/>
              </a:rPr>
              <a:t>        </a:t>
            </a:r>
            <a:r>
              <a:rPr lang="en-US" sz="1600" kern="0" dirty="0">
                <a:solidFill>
                  <a:srgbClr val="002A6C"/>
                </a:solidFill>
                <a:latin typeface="Arial"/>
                <a:ea typeface="ＭＳ Ｐゴシック" pitchFamily="34" charset="-128"/>
                <a:cs typeface="ＭＳ Ｐゴシック" pitchFamily="51" charset="-128"/>
              </a:rPr>
              <a:t>Implementation of food safety laws to prevent  food safety problems in the US </a:t>
            </a:r>
          </a:p>
          <a:p>
            <a:pPr>
              <a:lnSpc>
                <a:spcPct val="90000"/>
              </a:lnSpc>
              <a:spcBef>
                <a:spcPct val="20000"/>
              </a:spcBef>
              <a:spcAft>
                <a:spcPct val="50000"/>
              </a:spcAft>
              <a:buClr>
                <a:srgbClr val="000000"/>
              </a:buClr>
              <a:defRPr/>
            </a:pPr>
            <a:r>
              <a:rPr lang="en-US" sz="1600" kern="0" dirty="0">
                <a:solidFill>
                  <a:srgbClr val="002A6C"/>
                </a:solidFill>
                <a:latin typeface="Arial"/>
                <a:ea typeface="ＭＳ Ｐゴシック" pitchFamily="34" charset="-128"/>
                <a:cs typeface="ＭＳ Ｐゴシック" pitchFamily="51" charset="-128"/>
              </a:rPr>
              <a:t>        population.  FDA regulates all food products with the exception of pork, beef, poultry </a:t>
            </a:r>
          </a:p>
          <a:p>
            <a:pPr>
              <a:lnSpc>
                <a:spcPct val="90000"/>
              </a:lnSpc>
              <a:spcBef>
                <a:spcPct val="20000"/>
              </a:spcBef>
              <a:spcAft>
                <a:spcPct val="50000"/>
              </a:spcAft>
              <a:buClr>
                <a:srgbClr val="000000"/>
              </a:buClr>
              <a:defRPr/>
            </a:pPr>
            <a:r>
              <a:rPr lang="en-US" sz="1600" kern="0" dirty="0">
                <a:solidFill>
                  <a:srgbClr val="002A6C"/>
                </a:solidFill>
                <a:latin typeface="Arial"/>
                <a:ea typeface="ＭＳ Ｐゴシック" pitchFamily="34" charset="-128"/>
                <a:cs typeface="ＭＳ Ｐゴシック" pitchFamily="51" charset="-128"/>
              </a:rPr>
              <a:t>        and processed eggs. (which come under USDA responsibility).</a:t>
            </a:r>
            <a:endParaRPr lang="en-US" sz="1600" kern="0" dirty="0">
              <a:solidFill>
                <a:srgbClr val="002A6C"/>
              </a:solidFill>
              <a:latin typeface="Arial"/>
              <a:ea typeface="ＭＳ Ｐゴシック" pitchFamily="51" charset="-128"/>
            </a:endParaRPr>
          </a:p>
          <a:p>
            <a:pPr>
              <a:lnSpc>
                <a:spcPct val="90000"/>
              </a:lnSpc>
              <a:spcBef>
                <a:spcPct val="20000"/>
              </a:spcBef>
              <a:spcAft>
                <a:spcPct val="50000"/>
              </a:spcAft>
              <a:buClr>
                <a:srgbClr val="000000"/>
              </a:buClr>
              <a:defRPr/>
            </a:pPr>
            <a:r>
              <a:rPr lang="es-CL" sz="1600" b="1" kern="0" dirty="0">
                <a:solidFill>
                  <a:srgbClr val="C00000"/>
                </a:solidFill>
                <a:latin typeface="Arial"/>
                <a:ea typeface="ＭＳ Ｐゴシック" pitchFamily="51" charset="-128"/>
                <a:cs typeface="ＭＳ Ｐゴシック" pitchFamily="51" charset="-128"/>
              </a:rPr>
              <a:t>        </a:t>
            </a:r>
            <a:r>
              <a:rPr lang="es-CL" sz="2400" b="1" kern="0" dirty="0">
                <a:solidFill>
                  <a:srgbClr val="C00000"/>
                </a:solidFill>
                <a:effectLst>
                  <a:outerShdw blurRad="38100" dist="38100" dir="2700000" algn="tl">
                    <a:srgbClr val="C0C0C0"/>
                  </a:outerShdw>
                </a:effectLst>
                <a:latin typeface="Baker Signet Std"/>
                <a:ea typeface="ＭＳ Ｐゴシック" pitchFamily="51" charset="-128"/>
                <a:cs typeface="ＭＳ Ｐゴシック" pitchFamily="51" charset="-128"/>
              </a:rPr>
              <a:t>U.S. </a:t>
            </a:r>
            <a:r>
              <a:rPr lang="en-US" sz="2400" b="1" kern="0" dirty="0">
                <a:solidFill>
                  <a:srgbClr val="C00000"/>
                </a:solidFill>
                <a:effectLst>
                  <a:outerShdw blurRad="38100" dist="38100" dir="2700000" algn="tl">
                    <a:srgbClr val="C0C0C0"/>
                  </a:outerShdw>
                </a:effectLst>
                <a:latin typeface="Baker Signet Std"/>
                <a:ea typeface="ＭＳ Ｐゴシック" pitchFamily="51" charset="-128"/>
                <a:cs typeface="ＭＳ Ｐゴシック" pitchFamily="51" charset="-128"/>
              </a:rPr>
              <a:t>Department of Agriculture </a:t>
            </a:r>
          </a:p>
          <a:p>
            <a:pPr marL="795997" lvl="1" indent="-306153">
              <a:lnSpc>
                <a:spcPct val="70000"/>
              </a:lnSpc>
              <a:spcBef>
                <a:spcPct val="20000"/>
              </a:spcBef>
              <a:spcAft>
                <a:spcPct val="50000"/>
              </a:spcAft>
              <a:buFontTx/>
              <a:buChar char="–"/>
              <a:defRPr/>
            </a:pPr>
            <a:r>
              <a:rPr lang="es-CL" sz="1600" kern="0" dirty="0">
                <a:solidFill>
                  <a:srgbClr val="002A6C"/>
                </a:solidFill>
                <a:latin typeface="Arial"/>
                <a:ea typeface="ＭＳ Ｐゴシック" pitchFamily="34" charset="-128"/>
                <a:cs typeface="ＭＳ Ｐゴシック" pitchFamily="51" charset="-128"/>
              </a:rPr>
              <a:t>APHIS – </a:t>
            </a:r>
            <a:r>
              <a:rPr lang="en-US" sz="1600" kern="0" dirty="0">
                <a:solidFill>
                  <a:srgbClr val="002A6C"/>
                </a:solidFill>
                <a:latin typeface="Arial"/>
                <a:ea typeface="ＭＳ Ｐゴシック" pitchFamily="34" charset="-128"/>
                <a:cs typeface="ＭＳ Ｐゴシック" pitchFamily="51" charset="-128"/>
              </a:rPr>
              <a:t>protect against animal diseases and plant pests</a:t>
            </a:r>
            <a:endParaRPr lang="es-CL" sz="1600" kern="0" dirty="0">
              <a:solidFill>
                <a:srgbClr val="002A6C"/>
              </a:solidFill>
              <a:latin typeface="Arial"/>
              <a:ea typeface="ＭＳ Ｐゴシック" pitchFamily="34" charset="-128"/>
              <a:cs typeface="ＭＳ Ｐゴシック" pitchFamily="51" charset="-128"/>
            </a:endParaRPr>
          </a:p>
          <a:p>
            <a:pPr marL="795997" lvl="1" indent="-306153">
              <a:lnSpc>
                <a:spcPct val="70000"/>
              </a:lnSpc>
              <a:spcBef>
                <a:spcPct val="20000"/>
              </a:spcBef>
              <a:spcAft>
                <a:spcPct val="50000"/>
              </a:spcAft>
              <a:buFontTx/>
              <a:buChar char="–"/>
              <a:defRPr/>
            </a:pPr>
            <a:r>
              <a:rPr lang="es-CL" sz="1600" kern="0" dirty="0">
                <a:solidFill>
                  <a:srgbClr val="002A6C"/>
                </a:solidFill>
                <a:latin typeface="Arial"/>
                <a:ea typeface="ＭＳ Ｐゴシック" pitchFamily="34" charset="-128"/>
                <a:cs typeface="ＭＳ Ｐゴシック" pitchFamily="51" charset="-128"/>
              </a:rPr>
              <a:t>FAS – </a:t>
            </a:r>
            <a:r>
              <a:rPr lang="en-US" sz="1600" kern="0" dirty="0">
                <a:solidFill>
                  <a:srgbClr val="002A6C"/>
                </a:solidFill>
                <a:latin typeface="Arial"/>
                <a:ea typeface="ＭＳ Ｐゴシック" pitchFamily="34" charset="-128"/>
                <a:cs typeface="ＭＳ Ｐゴシック" pitchFamily="51" charset="-128"/>
              </a:rPr>
              <a:t>promote US agricultural products in international market</a:t>
            </a:r>
            <a:endParaRPr lang="es-CL" sz="1600" kern="0" dirty="0">
              <a:solidFill>
                <a:srgbClr val="002A6C"/>
              </a:solidFill>
              <a:latin typeface="Arial"/>
              <a:ea typeface="ＭＳ Ｐゴシック" pitchFamily="34" charset="-128"/>
              <a:cs typeface="ＭＳ Ｐゴシック" pitchFamily="51" charset="-128"/>
            </a:endParaRPr>
          </a:p>
          <a:p>
            <a:pPr marL="795997" lvl="1" indent="-306153">
              <a:lnSpc>
                <a:spcPct val="70000"/>
              </a:lnSpc>
              <a:spcBef>
                <a:spcPct val="20000"/>
              </a:spcBef>
              <a:spcAft>
                <a:spcPct val="50000"/>
              </a:spcAft>
              <a:buFontTx/>
              <a:buChar char="–"/>
              <a:defRPr/>
            </a:pPr>
            <a:r>
              <a:rPr lang="es-CL" sz="1600" kern="0" dirty="0">
                <a:solidFill>
                  <a:srgbClr val="002A6C"/>
                </a:solidFill>
                <a:latin typeface="Arial"/>
                <a:ea typeface="ＭＳ Ｐゴシック" pitchFamily="34" charset="-128"/>
                <a:cs typeface="ＭＳ Ｐゴシック" pitchFamily="51" charset="-128"/>
              </a:rPr>
              <a:t>FSIS – </a:t>
            </a:r>
            <a:r>
              <a:rPr lang="en-US" sz="1600" kern="0" dirty="0">
                <a:solidFill>
                  <a:srgbClr val="002A6C"/>
                </a:solidFill>
                <a:latin typeface="Arial"/>
                <a:ea typeface="ＭＳ Ｐゴシック" pitchFamily="34" charset="-128"/>
                <a:cs typeface="ＭＳ Ｐゴシック" pitchFamily="51" charset="-128"/>
              </a:rPr>
              <a:t>ensure the safety of meat, poultry and processed eggs</a:t>
            </a:r>
          </a:p>
          <a:p>
            <a:pPr lvl="1">
              <a:lnSpc>
                <a:spcPct val="70000"/>
              </a:lnSpc>
              <a:spcBef>
                <a:spcPct val="20000"/>
              </a:spcBef>
              <a:spcAft>
                <a:spcPct val="50000"/>
              </a:spcAft>
              <a:defRPr/>
            </a:pPr>
            <a:r>
              <a:rPr lang="en-US" sz="2400" b="1" kern="0" dirty="0">
                <a:solidFill>
                  <a:srgbClr val="C00000"/>
                </a:solidFill>
                <a:effectLst>
                  <a:outerShdw blurRad="38100" dist="38100" dir="2700000" algn="tl">
                    <a:srgbClr val="C0C0C0"/>
                  </a:outerShdw>
                </a:effectLst>
                <a:latin typeface="Baker Signet Std"/>
                <a:ea typeface="ＭＳ Ｐゴシック" pitchFamily="51" charset="-128"/>
                <a:cs typeface="ＭＳ Ｐゴシック" pitchFamily="51" charset="-128"/>
              </a:rPr>
              <a:t>Environmental Protection Agency </a:t>
            </a:r>
            <a:r>
              <a:rPr lang="en-US" sz="1600" b="1" kern="0" dirty="0">
                <a:solidFill>
                  <a:srgbClr val="C00000"/>
                </a:solidFill>
                <a:latin typeface="Arial"/>
                <a:ea typeface="ＭＳ Ｐゴシック" pitchFamily="51" charset="-128"/>
                <a:cs typeface="ＭＳ Ｐゴシック" pitchFamily="51" charset="-128"/>
              </a:rPr>
              <a:t>(EPA):  </a:t>
            </a:r>
          </a:p>
          <a:p>
            <a:pPr marL="367383" indent="-367383">
              <a:lnSpc>
                <a:spcPct val="90000"/>
              </a:lnSpc>
              <a:spcBef>
                <a:spcPct val="20000"/>
              </a:spcBef>
              <a:spcAft>
                <a:spcPct val="50000"/>
              </a:spcAft>
              <a:buClr>
                <a:srgbClr val="000000"/>
              </a:buClr>
              <a:defRPr/>
            </a:pPr>
            <a:r>
              <a:rPr lang="es-CL" sz="1600" kern="0" dirty="0">
                <a:solidFill>
                  <a:srgbClr val="000000"/>
                </a:solidFill>
                <a:latin typeface="Arial"/>
                <a:ea typeface="ＭＳ Ｐゴシック" pitchFamily="51" charset="-128"/>
                <a:cs typeface="ＭＳ Ｐゴシック" pitchFamily="51" charset="-128"/>
              </a:rPr>
              <a:t>	</a:t>
            </a:r>
            <a:r>
              <a:rPr lang="en-US" sz="1600" kern="0" dirty="0">
                <a:solidFill>
                  <a:srgbClr val="002A6C"/>
                </a:solidFill>
                <a:latin typeface="Arial"/>
                <a:ea typeface="ＭＳ Ｐゴシック" pitchFamily="34" charset="-128"/>
                <a:cs typeface="ＭＳ Ｐゴシック" pitchFamily="51" charset="-128"/>
              </a:rPr>
              <a:t>Registers all pesticides for sale within the US.  Also, establishes  tolerances for </a:t>
            </a:r>
          </a:p>
          <a:p>
            <a:pPr marL="367383" indent="-367383">
              <a:lnSpc>
                <a:spcPct val="90000"/>
              </a:lnSpc>
              <a:spcBef>
                <a:spcPct val="20000"/>
              </a:spcBef>
              <a:spcAft>
                <a:spcPct val="50000"/>
              </a:spcAft>
              <a:buClr>
                <a:srgbClr val="000000"/>
              </a:buClr>
              <a:defRPr/>
            </a:pPr>
            <a:r>
              <a:rPr lang="en-US" sz="1600" kern="0" dirty="0">
                <a:solidFill>
                  <a:srgbClr val="002A6C"/>
                </a:solidFill>
                <a:latin typeface="Arial"/>
                <a:ea typeface="ＭＳ Ｐゴシック" pitchFamily="34" charset="-128"/>
                <a:cs typeface="ＭＳ Ｐゴシック" pitchFamily="51" charset="-128"/>
              </a:rPr>
              <a:t>      pesticides in food for humans and animals.</a:t>
            </a:r>
          </a:p>
          <a:p>
            <a:pPr marL="367383" indent="-367383">
              <a:lnSpc>
                <a:spcPct val="90000"/>
              </a:lnSpc>
              <a:spcBef>
                <a:spcPct val="20000"/>
              </a:spcBef>
              <a:spcAft>
                <a:spcPct val="50000"/>
              </a:spcAft>
              <a:buClr>
                <a:srgbClr val="000000"/>
              </a:buClr>
              <a:defRPr/>
            </a:pPr>
            <a:r>
              <a:rPr lang="en-US" sz="1600" i="1" kern="0" dirty="0">
                <a:solidFill>
                  <a:srgbClr val="C00000"/>
                </a:solidFill>
                <a:latin typeface="Arial"/>
                <a:ea typeface="ＭＳ Ｐゴシック" pitchFamily="34" charset="-128"/>
                <a:cs typeface="ＭＳ Ｐゴシック" pitchFamily="51" charset="-128"/>
              </a:rPr>
              <a:t>	</a:t>
            </a:r>
            <a:r>
              <a:rPr lang="en-US" sz="1200" b="1" i="1" kern="0" dirty="0">
                <a:solidFill>
                  <a:srgbClr val="C00000"/>
                </a:solidFill>
                <a:latin typeface="Arial"/>
                <a:ea typeface="ＭＳ Ｐゴシック" pitchFamily="34" charset="-128"/>
                <a:cs typeface="ＭＳ Ｐゴシック" pitchFamily="51" charset="-128"/>
              </a:rPr>
              <a:t>* There are 15 federal agencies involved in regulating importation of food products</a:t>
            </a:r>
          </a:p>
          <a:p>
            <a:pPr marL="367383" indent="-367383">
              <a:lnSpc>
                <a:spcPct val="90000"/>
              </a:lnSpc>
              <a:spcBef>
                <a:spcPct val="20000"/>
              </a:spcBef>
              <a:spcAft>
                <a:spcPct val="50000"/>
              </a:spcAft>
              <a:buClr>
                <a:srgbClr val="000000"/>
              </a:buClr>
              <a:defRPr/>
            </a:pPr>
            <a:endParaRPr lang="en-US" sz="1600" i="1" kern="0" dirty="0">
              <a:solidFill>
                <a:srgbClr val="FF0000"/>
              </a:solidFill>
              <a:latin typeface="Arial"/>
              <a:ea typeface="ＭＳ Ｐゴシック" pitchFamily="34" charset="-128"/>
              <a:cs typeface="ＭＳ Ｐゴシック" pitchFamily="51" charset="-128"/>
            </a:endParaRPr>
          </a:p>
          <a:p>
            <a:pPr marL="367383" indent="-367383">
              <a:lnSpc>
                <a:spcPct val="90000"/>
              </a:lnSpc>
              <a:spcBef>
                <a:spcPct val="20000"/>
              </a:spcBef>
              <a:spcAft>
                <a:spcPct val="50000"/>
              </a:spcAft>
              <a:buClr>
                <a:srgbClr val="000000"/>
              </a:buClr>
              <a:defRPr/>
            </a:pPr>
            <a:endParaRPr lang="es-CL" sz="1600" i="1" kern="0" dirty="0">
              <a:solidFill>
                <a:srgbClr val="FF0000"/>
              </a:solidFill>
              <a:latin typeface="Arial"/>
              <a:ea typeface="ＭＳ Ｐゴシック" pitchFamily="34" charset="-128"/>
              <a:cs typeface="ＭＳ Ｐゴシック" pitchFamily="51" charset="-128"/>
            </a:endParaRPr>
          </a:p>
        </p:txBody>
      </p:sp>
      <p:pic>
        <p:nvPicPr>
          <p:cNvPr id="195588" name="Picture 2" descr="http://www.slocounty.ca.gov/Assets/AG/assets/USDA+Logo.jpg"/>
          <p:cNvPicPr>
            <a:picLocks noChangeAspect="1" noChangeArrowheads="1"/>
          </p:cNvPicPr>
          <p:nvPr/>
        </p:nvPicPr>
        <p:blipFill>
          <a:blip r:embed="rId2" cstate="print"/>
          <a:srcRect/>
          <a:stretch>
            <a:fillRect/>
          </a:stretch>
        </p:blipFill>
        <p:spPr bwMode="auto">
          <a:xfrm>
            <a:off x="8587204" y="3810000"/>
            <a:ext cx="830036" cy="474550"/>
          </a:xfrm>
          <a:prstGeom prst="rect">
            <a:avLst/>
          </a:prstGeom>
          <a:noFill/>
          <a:ln w="9525">
            <a:noFill/>
            <a:miter lim="800000"/>
            <a:headEnd/>
            <a:tailEnd/>
          </a:ln>
        </p:spPr>
      </p:pic>
      <p:pic>
        <p:nvPicPr>
          <p:cNvPr id="195589" name="Picture 4" descr="http://cdn.imedicalapps.com/wp-content/uploads/2011/09/fda-logo.jpg"/>
          <p:cNvPicPr>
            <a:picLocks noChangeAspect="1" noChangeArrowheads="1"/>
          </p:cNvPicPr>
          <p:nvPr/>
        </p:nvPicPr>
        <p:blipFill>
          <a:blip r:embed="rId3" cstate="print"/>
          <a:srcRect/>
          <a:stretch>
            <a:fillRect/>
          </a:stretch>
        </p:blipFill>
        <p:spPr bwMode="auto">
          <a:xfrm>
            <a:off x="8584343" y="1806356"/>
            <a:ext cx="649741" cy="622527"/>
          </a:xfrm>
          <a:prstGeom prst="rect">
            <a:avLst/>
          </a:prstGeom>
          <a:noFill/>
          <a:ln w="9525">
            <a:noFill/>
            <a:miter lim="800000"/>
            <a:headEnd/>
            <a:tailEnd/>
          </a:ln>
        </p:spPr>
      </p:pic>
      <p:pic>
        <p:nvPicPr>
          <p:cNvPr id="195590" name="Picture 8" descr="http://mediad.publicbroadcasting.net/p/wisconsin/files/styles/card_280/public/201303/epa_logo.jpg"/>
          <p:cNvPicPr>
            <a:picLocks noChangeAspect="1" noChangeArrowheads="1"/>
          </p:cNvPicPr>
          <p:nvPr/>
        </p:nvPicPr>
        <p:blipFill>
          <a:blip r:embed="rId4" cstate="print"/>
          <a:srcRect/>
          <a:stretch>
            <a:fillRect/>
          </a:stretch>
        </p:blipFill>
        <p:spPr bwMode="auto">
          <a:xfrm>
            <a:off x="8686800" y="5364913"/>
            <a:ext cx="830036" cy="830036"/>
          </a:xfrm>
          <a:prstGeom prst="rect">
            <a:avLst/>
          </a:prstGeom>
          <a:noFill/>
          <a:ln w="9525">
            <a:noFill/>
            <a:miter lim="800000"/>
            <a:headEnd/>
            <a:tailEnd/>
          </a:ln>
        </p:spPr>
      </p:pic>
    </p:spTree>
    <p:extLst>
      <p:ext uri="{BB962C8B-B14F-4D97-AF65-F5344CB8AC3E}">
        <p14:creationId xmlns:p14="http://schemas.microsoft.com/office/powerpoint/2010/main" val="204654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p>
            <a:pPr>
              <a:defRPr/>
            </a:pPr>
            <a:fld id="{3120013A-0E0F-4CAD-85A3-C81ED18BA3C5}" type="slidenum">
              <a:rPr lang="en-US" smtClean="0">
                <a:solidFill>
                  <a:srgbClr val="333399"/>
                </a:solidFill>
              </a:rPr>
              <a:pPr>
                <a:defRPr/>
              </a:pPr>
              <a:t>4</a:t>
            </a:fld>
            <a:endParaRPr lang="en-US">
              <a:solidFill>
                <a:srgbClr val="333399"/>
              </a:solidFill>
            </a:endParaRPr>
          </a:p>
        </p:txBody>
      </p:sp>
      <p:sp>
        <p:nvSpPr>
          <p:cNvPr id="5" name="Rectangle 3"/>
          <p:cNvSpPr txBox="1">
            <a:spLocks noChangeArrowheads="1"/>
          </p:cNvSpPr>
          <p:nvPr/>
        </p:nvSpPr>
        <p:spPr bwMode="auto">
          <a:xfrm>
            <a:off x="299884" y="2316551"/>
            <a:ext cx="9606116" cy="4408714"/>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defRPr sz="20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cs typeface="+mn-cs"/>
              </a:defRPr>
            </a:lvl2pPr>
            <a:lvl3pPr marL="1143000" indent="-228600" algn="l" rtl="0" eaLnBrk="0" fontAlgn="base" hangingPunct="0">
              <a:spcBef>
                <a:spcPct val="20000"/>
              </a:spcBef>
              <a:spcAft>
                <a:spcPct val="0"/>
              </a:spcAft>
              <a:buChar char="•"/>
              <a:defRPr sz="2000">
                <a:solidFill>
                  <a:schemeClr val="accent2"/>
                </a:solidFill>
                <a:latin typeface="+mn-lt"/>
                <a:cs typeface="+mn-cs"/>
              </a:defRPr>
            </a:lvl3pPr>
            <a:lvl4pPr marL="1600200" indent="-228600" algn="l" rtl="0" eaLnBrk="0" fontAlgn="base" hangingPunct="0">
              <a:spcBef>
                <a:spcPct val="20000"/>
              </a:spcBef>
              <a:spcAft>
                <a:spcPct val="0"/>
              </a:spcAft>
              <a:buChar char="–"/>
              <a:defRPr sz="2000">
                <a:solidFill>
                  <a:schemeClr val="accent2"/>
                </a:solidFill>
                <a:latin typeface="+mn-lt"/>
                <a:cs typeface="+mn-cs"/>
              </a:defRPr>
            </a:lvl4pPr>
            <a:lvl5pPr marL="2057400" indent="-228600" algn="l" rtl="0" eaLnBrk="0" fontAlgn="base" hangingPunct="0">
              <a:spcBef>
                <a:spcPct val="20000"/>
              </a:spcBef>
              <a:spcAft>
                <a:spcPct val="0"/>
              </a:spcAft>
              <a:buChar char="»"/>
              <a:defRPr sz="2000">
                <a:solidFill>
                  <a:schemeClr val="accent2"/>
                </a:solidFill>
                <a:latin typeface="+mn-lt"/>
                <a:cs typeface="+mn-cs"/>
              </a:defRPr>
            </a:lvl5pPr>
            <a:lvl6pPr marL="2514600" indent="-228600" algn="l" rtl="0" fontAlgn="base">
              <a:spcBef>
                <a:spcPct val="20000"/>
              </a:spcBef>
              <a:spcAft>
                <a:spcPct val="0"/>
              </a:spcAft>
              <a:buChar char="»"/>
              <a:defRPr sz="2000">
                <a:solidFill>
                  <a:schemeClr val="accent2"/>
                </a:solidFill>
                <a:latin typeface="+mn-lt"/>
                <a:cs typeface="+mn-cs"/>
              </a:defRPr>
            </a:lvl6pPr>
            <a:lvl7pPr marL="2971800" indent="-228600" algn="l" rtl="0" fontAlgn="base">
              <a:spcBef>
                <a:spcPct val="20000"/>
              </a:spcBef>
              <a:spcAft>
                <a:spcPct val="0"/>
              </a:spcAft>
              <a:buChar char="»"/>
              <a:defRPr sz="2000">
                <a:solidFill>
                  <a:schemeClr val="accent2"/>
                </a:solidFill>
                <a:latin typeface="+mn-lt"/>
                <a:cs typeface="+mn-cs"/>
              </a:defRPr>
            </a:lvl7pPr>
            <a:lvl8pPr marL="3429000" indent="-228600" algn="l" rtl="0" fontAlgn="base">
              <a:spcBef>
                <a:spcPct val="20000"/>
              </a:spcBef>
              <a:spcAft>
                <a:spcPct val="0"/>
              </a:spcAft>
              <a:buChar char="»"/>
              <a:defRPr sz="2000">
                <a:solidFill>
                  <a:schemeClr val="accent2"/>
                </a:solidFill>
                <a:latin typeface="+mn-lt"/>
                <a:cs typeface="+mn-cs"/>
              </a:defRPr>
            </a:lvl8pPr>
            <a:lvl9pPr marL="3886200" indent="-228600" algn="l" rtl="0" fontAlgn="base">
              <a:spcBef>
                <a:spcPct val="20000"/>
              </a:spcBef>
              <a:spcAft>
                <a:spcPct val="0"/>
              </a:spcAft>
              <a:buChar char="»"/>
              <a:defRPr sz="2000">
                <a:solidFill>
                  <a:schemeClr val="accent2"/>
                </a:solidFill>
                <a:latin typeface="+mn-lt"/>
                <a:cs typeface="+mn-cs"/>
              </a:defRPr>
            </a:lvl9pPr>
          </a:lstStyle>
          <a:p>
            <a:pPr marL="457200" indent="-457200" eaLnBrk="1" hangingPunct="1">
              <a:lnSpc>
                <a:spcPct val="80000"/>
              </a:lnSpc>
              <a:spcAft>
                <a:spcPct val="50000"/>
              </a:spcAft>
              <a:buClr>
                <a:srgbClr val="002060"/>
              </a:buClr>
              <a:buFont typeface="Arial" panose="020B0604020202020204" pitchFamily="34" charset="0"/>
              <a:buChar char="•"/>
              <a:defRPr/>
            </a:pPr>
            <a:r>
              <a:rPr lang="en-US" sz="2571" b="1" kern="0" dirty="0">
                <a:solidFill>
                  <a:srgbClr val="002060"/>
                </a:solidFill>
                <a:ea typeface="MS PGothic" pitchFamily="34" charset="-128"/>
              </a:rPr>
              <a:t>Registration of Food Facility</a:t>
            </a:r>
          </a:p>
          <a:p>
            <a:pPr marL="457200" lvl="0" indent="-457200" eaLnBrk="1" hangingPunct="1">
              <a:buFont typeface="Arial" panose="020B0604020202020204" pitchFamily="34" charset="0"/>
              <a:buChar char="•"/>
            </a:pPr>
            <a:r>
              <a:rPr lang="es-CL" sz="2571" b="1" kern="0" dirty="0">
                <a:solidFill>
                  <a:srgbClr val="002060"/>
                </a:solidFill>
                <a:ea typeface="MS PGothic" pitchFamily="34" charset="-128"/>
              </a:rPr>
              <a:t>Prior </a:t>
            </a:r>
            <a:r>
              <a:rPr lang="en-US" sz="2571" b="1" kern="0" dirty="0">
                <a:solidFill>
                  <a:srgbClr val="002060"/>
                </a:solidFill>
                <a:ea typeface="MS PGothic" pitchFamily="34" charset="-128"/>
              </a:rPr>
              <a:t>Notice for shipments </a:t>
            </a:r>
            <a:r>
              <a:rPr lang="es-CL" sz="2571" b="1" kern="0" dirty="0">
                <a:solidFill>
                  <a:srgbClr val="002060"/>
                </a:solidFill>
                <a:ea typeface="MS PGothic" pitchFamily="34" charset="-128"/>
              </a:rPr>
              <a:t>(</a:t>
            </a:r>
            <a:r>
              <a:rPr lang="en-US" sz="2571" b="1" dirty="0">
                <a:solidFill>
                  <a:srgbClr val="002060"/>
                </a:solidFill>
                <a:ea typeface="MS PGothic" pitchFamily="34" charset="-128"/>
              </a:rPr>
              <a:t>On line Prior Notice access</a:t>
            </a:r>
          </a:p>
          <a:p>
            <a:pPr marL="457200" lvl="0" indent="-457200" eaLnBrk="1" hangingPunct="1">
              <a:buFont typeface="Arial" panose="020B0604020202020204" pitchFamily="34" charset="0"/>
              <a:buChar char="•"/>
            </a:pPr>
            <a:r>
              <a:rPr lang="en-US" sz="2571" b="1" dirty="0">
                <a:solidFill>
                  <a:srgbClr val="002060"/>
                </a:solidFill>
                <a:ea typeface="MS PGothic" pitchFamily="34" charset="-128"/>
              </a:rPr>
              <a:t> </a:t>
            </a:r>
            <a:r>
              <a:rPr lang="en-US" sz="2571" dirty="0">
                <a:solidFill>
                  <a:srgbClr val="002060"/>
                </a:solidFill>
                <a:ea typeface="MS PGothic" pitchFamily="34" charset="-128"/>
              </a:rPr>
              <a:t>     </a:t>
            </a:r>
            <a:r>
              <a:rPr lang="en-US" sz="2571" dirty="0">
                <a:solidFill>
                  <a:srgbClr val="002060"/>
                </a:solidFill>
                <a:ea typeface="MS PGothic" pitchFamily="34" charset="-128"/>
                <a:hlinkClick r:id="rId2"/>
              </a:rPr>
              <a:t>www.access.fda.gov</a:t>
            </a:r>
            <a:r>
              <a:rPr lang="en-US" sz="2571" dirty="0">
                <a:solidFill>
                  <a:srgbClr val="002060"/>
                </a:solidFill>
                <a:ea typeface="MS PGothic" pitchFamily="34" charset="-128"/>
              </a:rPr>
              <a:t>)</a:t>
            </a:r>
            <a:endParaRPr lang="en-US" sz="2571" b="1" dirty="0">
              <a:solidFill>
                <a:srgbClr val="002060"/>
              </a:solidFill>
              <a:ea typeface="MS PGothic" pitchFamily="34" charset="-128"/>
            </a:endParaRPr>
          </a:p>
          <a:p>
            <a:pPr marL="457200" indent="-457200" eaLnBrk="1" hangingPunct="1">
              <a:lnSpc>
                <a:spcPct val="80000"/>
              </a:lnSpc>
              <a:spcAft>
                <a:spcPct val="50000"/>
              </a:spcAft>
              <a:buClr>
                <a:srgbClr val="0000FF"/>
              </a:buClr>
              <a:buFont typeface="Arial" panose="020B0604020202020204" pitchFamily="34" charset="0"/>
              <a:buChar char="•"/>
              <a:defRPr/>
            </a:pPr>
            <a:endParaRPr lang="es-CL" sz="2571" b="1" kern="0" dirty="0">
              <a:solidFill>
                <a:srgbClr val="002060"/>
              </a:solidFill>
              <a:ea typeface="MS PGothic" pitchFamily="34" charset="-128"/>
            </a:endParaRPr>
          </a:p>
          <a:p>
            <a:pPr marL="457200" indent="-457200" eaLnBrk="1" hangingPunct="1">
              <a:lnSpc>
                <a:spcPct val="80000"/>
              </a:lnSpc>
              <a:spcAft>
                <a:spcPct val="50000"/>
              </a:spcAft>
              <a:buClr>
                <a:srgbClr val="002060"/>
              </a:buClr>
              <a:buFont typeface="Arial" panose="020B0604020202020204" pitchFamily="34" charset="0"/>
              <a:buChar char="•"/>
              <a:defRPr/>
            </a:pPr>
            <a:r>
              <a:rPr lang="en-US" sz="2571" b="1" kern="0" dirty="0">
                <a:solidFill>
                  <a:srgbClr val="002060"/>
                </a:solidFill>
                <a:ea typeface="MS PGothic" pitchFamily="34" charset="-128"/>
              </a:rPr>
              <a:t>Have a Food Safety Modernization Act Compliant Food Safety Plan</a:t>
            </a:r>
          </a:p>
          <a:p>
            <a:pPr marL="457200" indent="-457200">
              <a:buFont typeface="Arial" panose="020B0604020202020204" pitchFamily="34" charset="0"/>
              <a:buChar char="•"/>
            </a:pPr>
            <a:r>
              <a:rPr lang="en-US" sz="2571" b="1" kern="0" dirty="0">
                <a:solidFill>
                  <a:srgbClr val="002060"/>
                </a:solidFill>
                <a:ea typeface="MS PGothic" pitchFamily="34" charset="-128"/>
              </a:rPr>
              <a:t>Ensure that the product is safe, wholesome, well- packaged and properly labeled</a:t>
            </a:r>
          </a:p>
        </p:txBody>
      </p:sp>
      <p:sp>
        <p:nvSpPr>
          <p:cNvPr id="6" name="Rectangle 2"/>
          <p:cNvSpPr txBox="1">
            <a:spLocks noChangeArrowheads="1"/>
          </p:cNvSpPr>
          <p:nvPr/>
        </p:nvSpPr>
        <p:spPr bwMode="auto">
          <a:xfrm>
            <a:off x="0" y="1066800"/>
            <a:ext cx="9906000" cy="609600"/>
          </a:xfrm>
          <a:prstGeom prst="rect">
            <a:avLst/>
          </a:prstGeom>
          <a:solidFill>
            <a:srgbClr val="C00000"/>
          </a:solidFill>
          <a:ln w="9525">
            <a:noFill/>
            <a:miter lim="800000"/>
            <a:headEnd/>
            <a:tailEnd/>
          </a:ln>
        </p:spPr>
        <p:txBody>
          <a:bodyPr anchor="ctr"/>
          <a:lstStyle/>
          <a:p>
            <a:pPr algn="ctr">
              <a:defRPr/>
            </a:pPr>
            <a:r>
              <a:rPr lang="en-US" sz="2600" b="1" kern="0" dirty="0">
                <a:solidFill>
                  <a:schemeClr val="bg1"/>
                </a:solidFill>
                <a:latin typeface="+mj-lt"/>
                <a:ea typeface="ＭＳ Ｐゴシック" pitchFamily="51" charset="-128"/>
                <a:cs typeface="ＭＳ Ｐゴシック" pitchFamily="51" charset="-128"/>
              </a:rPr>
              <a:t>NECESSARY STEPS TO EXPORT TO THE UNITED STATES</a:t>
            </a:r>
            <a:endParaRPr lang="es-ES" sz="2600" b="1" kern="0" dirty="0">
              <a:solidFill>
                <a:schemeClr val="bg1"/>
              </a:solidFill>
              <a:latin typeface="+mj-lt"/>
              <a:ea typeface="ＭＳ Ｐゴシック" pitchFamily="51" charset="-128"/>
              <a:cs typeface="ＭＳ Ｐゴシック" pitchFamily="51" charset="-128"/>
            </a:endParaRPr>
          </a:p>
        </p:txBody>
      </p:sp>
    </p:spTree>
    <p:extLst>
      <p:ext uri="{BB962C8B-B14F-4D97-AF65-F5344CB8AC3E}">
        <p14:creationId xmlns:p14="http://schemas.microsoft.com/office/powerpoint/2010/main" val="166495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body" idx="4294967295"/>
          </p:nvPr>
        </p:nvSpPr>
        <p:spPr>
          <a:xfrm>
            <a:off x="381000" y="2209800"/>
            <a:ext cx="9296400" cy="4316186"/>
          </a:xfrm>
        </p:spPr>
        <p:txBody>
          <a:bodyPr/>
          <a:lstStyle/>
          <a:p>
            <a:pPr eaLnBrk="1" hangingPunct="1">
              <a:lnSpc>
                <a:spcPct val="80000"/>
              </a:lnSpc>
              <a:spcAft>
                <a:spcPct val="50000"/>
              </a:spcAft>
              <a:buFont typeface="Arial" panose="020B0604020202020204" pitchFamily="34" charset="0"/>
              <a:buChar char="•"/>
            </a:pPr>
            <a:r>
              <a:rPr lang="en-US" sz="2000" b="1" u="sng" noProof="0" dirty="0">
                <a:solidFill>
                  <a:srgbClr val="002060"/>
                </a:solidFill>
                <a:ea typeface="MS PGothic" pitchFamily="34" charset="-128"/>
              </a:rPr>
              <a:t>Each site must be separately registered</a:t>
            </a:r>
            <a:r>
              <a:rPr lang="en-US" sz="2000" noProof="0" dirty="0">
                <a:solidFill>
                  <a:srgbClr val="002060"/>
                </a:solidFill>
                <a:ea typeface="MS PGothic" pitchFamily="34" charset="-128"/>
              </a:rPr>
              <a:t>.  If a company has six different facilities where a product is processed, it must register each of these facilities. </a:t>
            </a:r>
          </a:p>
          <a:p>
            <a:pPr eaLnBrk="1" hangingPunct="1">
              <a:lnSpc>
                <a:spcPct val="80000"/>
              </a:lnSpc>
              <a:spcAft>
                <a:spcPct val="50000"/>
              </a:spcAft>
              <a:buFont typeface="Arial" panose="020B0604020202020204" pitchFamily="34" charset="0"/>
              <a:buChar char="•"/>
            </a:pPr>
            <a:r>
              <a:rPr lang="en-US" sz="2000" noProof="0" dirty="0">
                <a:solidFill>
                  <a:srgbClr val="002060"/>
                </a:solidFill>
                <a:ea typeface="MS PGothic" pitchFamily="34" charset="-128"/>
              </a:rPr>
              <a:t>For foods consumed by humans and animals within the US.</a:t>
            </a:r>
          </a:p>
          <a:p>
            <a:pPr eaLnBrk="1" hangingPunct="1">
              <a:lnSpc>
                <a:spcPct val="80000"/>
              </a:lnSpc>
              <a:spcAft>
                <a:spcPct val="50000"/>
              </a:spcAft>
              <a:buFont typeface="Arial" panose="020B0604020202020204" pitchFamily="34" charset="0"/>
              <a:buChar char="•"/>
            </a:pPr>
            <a:r>
              <a:rPr lang="en-US" sz="2000" noProof="0" dirty="0">
                <a:solidFill>
                  <a:srgbClr val="002060"/>
                </a:solidFill>
                <a:ea typeface="MS PGothic" pitchFamily="34" charset="-128"/>
              </a:rPr>
              <a:t>Registration is free of cost and must state an agent that resides in the US</a:t>
            </a:r>
          </a:p>
          <a:p>
            <a:pPr eaLnBrk="1" hangingPunct="1">
              <a:lnSpc>
                <a:spcPct val="80000"/>
              </a:lnSpc>
              <a:spcAft>
                <a:spcPct val="50000"/>
              </a:spcAft>
              <a:buFont typeface="Arial" panose="020B0604020202020204" pitchFamily="34" charset="0"/>
              <a:buChar char="•"/>
            </a:pPr>
            <a:r>
              <a:rPr lang="en-US" sz="2000" b="1" dirty="0">
                <a:solidFill>
                  <a:srgbClr val="C00000"/>
                </a:solidFill>
                <a:ea typeface="MS PGothic" pitchFamily="34" charset="-128"/>
              </a:rPr>
              <a:t>Registration must be renewed every two years!</a:t>
            </a:r>
            <a:endParaRPr lang="en-US" sz="2000" b="1" noProof="0" dirty="0">
              <a:solidFill>
                <a:srgbClr val="C00000"/>
              </a:solidFill>
              <a:ea typeface="MS PGothic" pitchFamily="34" charset="-128"/>
            </a:endParaRPr>
          </a:p>
          <a:p>
            <a:pPr eaLnBrk="1" hangingPunct="1">
              <a:lnSpc>
                <a:spcPct val="80000"/>
              </a:lnSpc>
              <a:spcAft>
                <a:spcPct val="50000"/>
              </a:spcAft>
              <a:buFont typeface="Arial" panose="020B0604020202020204" pitchFamily="34" charset="0"/>
              <a:buChar char="•"/>
            </a:pPr>
            <a:r>
              <a:rPr lang="en-US" sz="2000" b="1" noProof="0" dirty="0">
                <a:solidFill>
                  <a:srgbClr val="002060"/>
                </a:solidFill>
                <a:ea typeface="MS PGothic" pitchFamily="34" charset="-128"/>
              </a:rPr>
              <a:t>Who must register?</a:t>
            </a:r>
          </a:p>
          <a:p>
            <a:pPr lvl="1" eaLnBrk="1" hangingPunct="1">
              <a:lnSpc>
                <a:spcPct val="60000"/>
              </a:lnSpc>
              <a:spcAft>
                <a:spcPct val="50000"/>
              </a:spcAft>
            </a:pPr>
            <a:r>
              <a:rPr lang="en-US" noProof="0" dirty="0">
                <a:solidFill>
                  <a:srgbClr val="002060"/>
                </a:solidFill>
                <a:ea typeface="MS PGothic" pitchFamily="34" charset="-128"/>
              </a:rPr>
              <a:t>Manufacturers or those who process</a:t>
            </a:r>
          </a:p>
          <a:p>
            <a:pPr lvl="1" eaLnBrk="1" hangingPunct="1">
              <a:lnSpc>
                <a:spcPct val="60000"/>
              </a:lnSpc>
              <a:spcAft>
                <a:spcPct val="50000"/>
              </a:spcAft>
            </a:pPr>
            <a:r>
              <a:rPr lang="en-US" noProof="0" dirty="0">
                <a:solidFill>
                  <a:srgbClr val="002060"/>
                </a:solidFill>
                <a:ea typeface="MS PGothic" pitchFamily="34" charset="-128"/>
              </a:rPr>
              <a:t>Packers </a:t>
            </a:r>
          </a:p>
          <a:p>
            <a:pPr lvl="1" eaLnBrk="1" hangingPunct="1">
              <a:lnSpc>
                <a:spcPct val="60000"/>
              </a:lnSpc>
              <a:spcAft>
                <a:spcPct val="50000"/>
              </a:spcAft>
            </a:pPr>
            <a:r>
              <a:rPr lang="en-US" noProof="0" dirty="0">
                <a:solidFill>
                  <a:srgbClr val="002060"/>
                </a:solidFill>
                <a:ea typeface="MS PGothic" pitchFamily="34" charset="-128"/>
              </a:rPr>
              <a:t>Storage facility</a:t>
            </a:r>
          </a:p>
          <a:p>
            <a:pPr eaLnBrk="1" hangingPunct="1">
              <a:lnSpc>
                <a:spcPct val="60000"/>
              </a:lnSpc>
              <a:spcAft>
                <a:spcPct val="50000"/>
              </a:spcAft>
              <a:buFont typeface="Arial" panose="020B0604020202020204" pitchFamily="34" charset="0"/>
              <a:buChar char="•"/>
            </a:pPr>
            <a:r>
              <a:rPr lang="en-US" sz="2000" dirty="0">
                <a:solidFill>
                  <a:srgbClr val="002060"/>
                </a:solidFill>
                <a:ea typeface="MS PGothic" pitchFamily="34" charset="-128"/>
              </a:rPr>
              <a:t>Register on line: </a:t>
            </a:r>
            <a:r>
              <a:rPr lang="es-ES" sz="2000" b="1" dirty="0">
                <a:solidFill>
                  <a:srgbClr val="002060"/>
                </a:solidFill>
                <a:ea typeface="MS PGothic" pitchFamily="34" charset="-128"/>
                <a:hlinkClick r:id="rId3"/>
              </a:rPr>
              <a:t>http://www.access.fda.gov</a:t>
            </a:r>
            <a:endParaRPr lang="es-ES" sz="2000" b="1" dirty="0">
              <a:solidFill>
                <a:srgbClr val="002060"/>
              </a:solidFill>
              <a:ea typeface="MS PGothic" pitchFamily="34" charset="-128"/>
            </a:endParaRPr>
          </a:p>
          <a:p>
            <a:pPr eaLnBrk="1" hangingPunct="1">
              <a:lnSpc>
                <a:spcPct val="60000"/>
              </a:lnSpc>
              <a:spcAft>
                <a:spcPct val="50000"/>
              </a:spcAft>
              <a:buFont typeface="Arial" panose="020B0604020202020204" pitchFamily="34" charset="0"/>
              <a:buChar char="•"/>
            </a:pPr>
            <a:endParaRPr lang="en-US" sz="1929" dirty="0">
              <a:ea typeface="MS PGothic" pitchFamily="34" charset="-128"/>
            </a:endParaRPr>
          </a:p>
        </p:txBody>
      </p:sp>
      <p:sp>
        <p:nvSpPr>
          <p:cNvPr id="5" name="Rectangle 2"/>
          <p:cNvSpPr txBox="1">
            <a:spLocks noChangeArrowheads="1"/>
          </p:cNvSpPr>
          <p:nvPr/>
        </p:nvSpPr>
        <p:spPr bwMode="auto">
          <a:xfrm>
            <a:off x="9617" y="1066800"/>
            <a:ext cx="9906000" cy="609600"/>
          </a:xfrm>
          <a:prstGeom prst="rect">
            <a:avLst/>
          </a:prstGeom>
          <a:solidFill>
            <a:srgbClr val="C00000"/>
          </a:solidFill>
          <a:ln w="9525">
            <a:noFill/>
            <a:miter lim="800000"/>
            <a:headEnd/>
            <a:tailEnd/>
          </a:ln>
        </p:spPr>
        <p:txBody>
          <a:bodyPr anchor="ctr"/>
          <a:lstStyle/>
          <a:p>
            <a:pPr algn="ctr">
              <a:defRPr/>
            </a:pPr>
            <a:r>
              <a:rPr lang="en-US" sz="3200" b="1" kern="0" dirty="0">
                <a:solidFill>
                  <a:schemeClr val="bg1"/>
                </a:solidFill>
                <a:latin typeface="+mj-lt"/>
                <a:ea typeface="ＭＳ Ｐゴシック" pitchFamily="51" charset="-128"/>
                <a:cs typeface="ＭＳ Ｐゴシック" pitchFamily="51" charset="-128"/>
              </a:rPr>
              <a:t>FACILITY REGISTRATION</a:t>
            </a:r>
            <a:endParaRPr lang="es-ES" sz="3200" b="1" kern="0" dirty="0">
              <a:solidFill>
                <a:schemeClr val="bg1"/>
              </a:solidFill>
              <a:latin typeface="+mj-lt"/>
              <a:ea typeface="ＭＳ Ｐゴシック" pitchFamily="51" charset="-128"/>
              <a:cs typeface="ＭＳ Ｐゴシック" pitchFamily="51" charset="-128"/>
            </a:endParaRPr>
          </a:p>
        </p:txBody>
      </p:sp>
    </p:spTree>
    <p:extLst>
      <p:ext uri="{BB962C8B-B14F-4D97-AF65-F5344CB8AC3E}">
        <p14:creationId xmlns:p14="http://schemas.microsoft.com/office/powerpoint/2010/main" val="335852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296"/>
            <a:ext cx="9906000" cy="687161"/>
          </a:xfrm>
          <a:solidFill>
            <a:srgbClr val="C00000"/>
          </a:solidFill>
        </p:spPr>
        <p:txBody>
          <a:bodyPr/>
          <a:lstStyle/>
          <a:p>
            <a:pPr algn="ctr"/>
            <a:r>
              <a:rPr lang="en-US" sz="3428" dirty="0">
                <a:solidFill>
                  <a:schemeClr val="bg1"/>
                </a:solidFill>
              </a:rPr>
              <a:t>Food Safety Modernization Act</a:t>
            </a:r>
          </a:p>
        </p:txBody>
      </p:sp>
      <p:sp>
        <p:nvSpPr>
          <p:cNvPr id="3" name="Content Placeholder 2"/>
          <p:cNvSpPr>
            <a:spLocks noGrp="1"/>
          </p:cNvSpPr>
          <p:nvPr>
            <p:ph idx="1"/>
          </p:nvPr>
        </p:nvSpPr>
        <p:spPr>
          <a:xfrm>
            <a:off x="1121862" y="1953327"/>
            <a:ext cx="8817429" cy="4925388"/>
          </a:xfrm>
        </p:spPr>
        <p:txBody>
          <a:bodyPr/>
          <a:lstStyle/>
          <a:p>
            <a:pPr>
              <a:buFont typeface="Arial" panose="020B0604020202020204" pitchFamily="34" charset="0"/>
              <a:buChar char="•"/>
            </a:pPr>
            <a:r>
              <a:rPr lang="en-US" sz="2000" dirty="0">
                <a:solidFill>
                  <a:srgbClr val="002A6C"/>
                </a:solidFill>
              </a:rPr>
              <a:t>Risk based program that is based upon earlier HACCP concepts</a:t>
            </a:r>
          </a:p>
          <a:p>
            <a:pPr lvl="1">
              <a:buFont typeface="Wingdings" panose="05000000000000000000" pitchFamily="2" charset="2"/>
              <a:buChar char="ü"/>
            </a:pPr>
            <a:r>
              <a:rPr lang="en-US" dirty="0">
                <a:solidFill>
                  <a:srgbClr val="002A6C"/>
                </a:solidFill>
              </a:rPr>
              <a:t>Food Processors are to have a “Preventive Control Qualified Individual” (PCQI) to develop food safety plan and review processing  records. </a:t>
            </a:r>
          </a:p>
          <a:p>
            <a:pPr lvl="1">
              <a:buFont typeface="Wingdings" panose="05000000000000000000" pitchFamily="2" charset="2"/>
              <a:buChar char="ü"/>
            </a:pPr>
            <a:r>
              <a:rPr lang="en-US" dirty="0">
                <a:solidFill>
                  <a:srgbClr val="002A6C"/>
                </a:solidFill>
              </a:rPr>
              <a:t>Emphasizes employee training and written records</a:t>
            </a:r>
          </a:p>
          <a:p>
            <a:pPr>
              <a:buFont typeface="Arial" panose="020B0604020202020204" pitchFamily="34" charset="0"/>
              <a:buChar char="•"/>
            </a:pPr>
            <a:endParaRPr lang="en-US" sz="2000" dirty="0">
              <a:solidFill>
                <a:srgbClr val="002A6C"/>
              </a:solidFill>
            </a:endParaRPr>
          </a:p>
          <a:p>
            <a:pPr>
              <a:buFont typeface="Arial" panose="020B0604020202020204" pitchFamily="34" charset="0"/>
              <a:buChar char="•"/>
            </a:pPr>
            <a:r>
              <a:rPr lang="en-US" sz="2000" dirty="0">
                <a:solidFill>
                  <a:srgbClr val="002A6C"/>
                </a:solidFill>
              </a:rPr>
              <a:t>Formalized in company’s Food Safety Plan</a:t>
            </a:r>
          </a:p>
          <a:p>
            <a:pPr>
              <a:buFont typeface="Arial" panose="020B0604020202020204" pitchFamily="34" charset="0"/>
              <a:buChar char="•"/>
            </a:pPr>
            <a:endParaRPr lang="en-US" sz="2000" dirty="0">
              <a:solidFill>
                <a:srgbClr val="002A6C"/>
              </a:solidFill>
            </a:endParaRPr>
          </a:p>
          <a:p>
            <a:pPr>
              <a:buFont typeface="Arial" panose="020B0604020202020204" pitchFamily="34" charset="0"/>
              <a:buChar char="•"/>
            </a:pPr>
            <a:r>
              <a:rPr lang="en-US" sz="2000" dirty="0">
                <a:solidFill>
                  <a:srgbClr val="002A6C"/>
                </a:solidFill>
              </a:rPr>
              <a:t>Phased in requirement predicated upon company size (this can be misleading and smaller companies should promptly implement this program if they are to sell to larger companies) </a:t>
            </a:r>
            <a:br>
              <a:rPr lang="en-US" sz="2000" dirty="0">
                <a:solidFill>
                  <a:srgbClr val="002A6C"/>
                </a:solidFill>
              </a:rPr>
            </a:br>
            <a:endParaRPr lang="en-US" sz="2000" dirty="0">
              <a:solidFill>
                <a:srgbClr val="002A6C"/>
              </a:solidFill>
            </a:endParaRPr>
          </a:p>
          <a:p>
            <a:pPr>
              <a:buFont typeface="Arial" panose="020B0604020202020204" pitchFamily="34" charset="0"/>
              <a:buChar char="•"/>
            </a:pPr>
            <a:r>
              <a:rPr lang="en-US" sz="2000" dirty="0">
                <a:solidFill>
                  <a:srgbClr val="002A6C"/>
                </a:solidFill>
              </a:rPr>
              <a:t>Certification Training Courses</a:t>
            </a:r>
          </a:p>
          <a:p>
            <a:pPr>
              <a:buFont typeface="Arial" panose="020B0604020202020204" pitchFamily="34" charset="0"/>
              <a:buChar char="•"/>
            </a:pPr>
            <a:endParaRPr lang="en-US" sz="2200" dirty="0">
              <a:solidFill>
                <a:srgbClr val="002A6C"/>
              </a:solidFill>
            </a:endParaRPr>
          </a:p>
        </p:txBody>
      </p:sp>
      <p:sp>
        <p:nvSpPr>
          <p:cNvPr id="4" name="Slide Number Placeholder 3"/>
          <p:cNvSpPr>
            <a:spLocks noGrp="1"/>
          </p:cNvSpPr>
          <p:nvPr>
            <p:ph type="sldNum" sz="quarter" idx="10"/>
          </p:nvPr>
        </p:nvSpPr>
        <p:spPr/>
        <p:txBody>
          <a:bodyPr/>
          <a:lstStyle/>
          <a:p>
            <a:pPr>
              <a:defRPr/>
            </a:pPr>
            <a:fld id="{B0769FE0-3111-4A12-8CD2-D90B9CC645CE}" type="slidenum">
              <a:rPr lang="en-US" altLang="en-US" smtClean="0">
                <a:solidFill>
                  <a:srgbClr val="333399"/>
                </a:solidFill>
              </a:rPr>
              <a:pPr>
                <a:defRPr/>
              </a:pPr>
              <a:t>6</a:t>
            </a:fld>
            <a:endParaRPr lang="en-US" altLang="en-US" dirty="0">
              <a:solidFill>
                <a:srgbClr val="333399"/>
              </a:solidFill>
            </a:endParaRPr>
          </a:p>
        </p:txBody>
      </p:sp>
    </p:spTree>
    <p:extLst>
      <p:ext uri="{BB962C8B-B14F-4D97-AF65-F5344CB8AC3E}">
        <p14:creationId xmlns:p14="http://schemas.microsoft.com/office/powerpoint/2010/main" val="3692538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905999" cy="687161"/>
          </a:xfrm>
          <a:solidFill>
            <a:srgbClr val="C00000"/>
          </a:solidFill>
        </p:spPr>
        <p:txBody>
          <a:bodyPr/>
          <a:lstStyle/>
          <a:p>
            <a:pPr algn="ctr"/>
            <a:r>
              <a:rPr lang="en-US" sz="3428" dirty="0">
                <a:solidFill>
                  <a:schemeClr val="bg1"/>
                </a:solidFill>
              </a:rPr>
              <a:t>Food Safety Modernization Act cont’d</a:t>
            </a:r>
          </a:p>
        </p:txBody>
      </p:sp>
      <p:sp>
        <p:nvSpPr>
          <p:cNvPr id="3" name="Content Placeholder 2"/>
          <p:cNvSpPr>
            <a:spLocks noGrp="1"/>
          </p:cNvSpPr>
          <p:nvPr>
            <p:ph idx="1"/>
          </p:nvPr>
        </p:nvSpPr>
        <p:spPr>
          <a:xfrm>
            <a:off x="457200" y="2331925"/>
            <a:ext cx="8899071" cy="4526075"/>
          </a:xfrm>
        </p:spPr>
        <p:txBody>
          <a:bodyPr/>
          <a:lstStyle/>
          <a:p>
            <a:pPr>
              <a:buFont typeface="Arial" panose="020B0604020202020204" pitchFamily="34" charset="0"/>
              <a:buChar char="•"/>
            </a:pPr>
            <a:r>
              <a:rPr lang="en-US" sz="2571" dirty="0">
                <a:solidFill>
                  <a:srgbClr val="002A6C"/>
                </a:solidFill>
              </a:rPr>
              <a:t>Very dependent upon written records</a:t>
            </a:r>
          </a:p>
          <a:p>
            <a:pPr>
              <a:buFont typeface="Arial" panose="020B0604020202020204" pitchFamily="34" charset="0"/>
              <a:buChar char="•"/>
            </a:pPr>
            <a:r>
              <a:rPr lang="en-US" sz="2571" dirty="0">
                <a:solidFill>
                  <a:srgbClr val="002A6C"/>
                </a:solidFill>
              </a:rPr>
              <a:t>Training oriented – All employees at a facility must be qualified for their job and their training documented</a:t>
            </a:r>
          </a:p>
          <a:p>
            <a:pPr>
              <a:buFont typeface="Arial" panose="020B0604020202020204" pitchFamily="34" charset="0"/>
              <a:buChar char="•"/>
            </a:pPr>
            <a:r>
              <a:rPr lang="en-US" sz="2571" dirty="0">
                <a:solidFill>
                  <a:srgbClr val="002A6C"/>
                </a:solidFill>
              </a:rPr>
              <a:t>Record must be retrievable within 24 hours of notice from FDA</a:t>
            </a:r>
          </a:p>
          <a:p>
            <a:pPr>
              <a:buFont typeface="Arial" panose="020B0604020202020204" pitchFamily="34" charset="0"/>
              <a:buChar char="•"/>
            </a:pPr>
            <a:r>
              <a:rPr lang="en-US" sz="2571" dirty="0">
                <a:solidFill>
                  <a:srgbClr val="002A6C"/>
                </a:solidFill>
              </a:rPr>
              <a:t>Records need not be in English, but must be translated upon request within a reasonable time.</a:t>
            </a:r>
          </a:p>
          <a:p>
            <a:pPr>
              <a:buFont typeface="Arial" panose="020B0604020202020204" pitchFamily="34" charset="0"/>
              <a:buChar char="•"/>
            </a:pPr>
            <a:r>
              <a:rPr lang="en-US" sz="2800" b="1" u="sng">
                <a:effectLst>
                  <a:outerShdw blurRad="38100" dist="38100" dir="2700000" algn="tl">
                    <a:srgbClr val="000000">
                      <a:alpha val="43137"/>
                    </a:srgbClr>
                  </a:outerShdw>
                </a:effectLst>
              </a:rPr>
              <a:t>Build upon your existing food safety program</a:t>
            </a:r>
          </a:p>
          <a:p>
            <a:pPr>
              <a:buFont typeface="Arial" panose="020B0604020202020204" pitchFamily="34" charset="0"/>
              <a:buChar char="•"/>
            </a:pPr>
            <a:endParaRPr lang="en-US" sz="2571" dirty="0">
              <a:solidFill>
                <a:srgbClr val="002A6C"/>
              </a:solidFill>
            </a:endParaRPr>
          </a:p>
        </p:txBody>
      </p:sp>
      <p:sp>
        <p:nvSpPr>
          <p:cNvPr id="4" name="Slide Number Placeholder 3"/>
          <p:cNvSpPr>
            <a:spLocks noGrp="1"/>
          </p:cNvSpPr>
          <p:nvPr>
            <p:ph type="sldNum" sz="quarter" idx="10"/>
          </p:nvPr>
        </p:nvSpPr>
        <p:spPr/>
        <p:txBody>
          <a:bodyPr/>
          <a:lstStyle/>
          <a:p>
            <a:pPr>
              <a:defRPr/>
            </a:pPr>
            <a:fld id="{B0769FE0-3111-4A12-8CD2-D90B9CC645CE}" type="slidenum">
              <a:rPr lang="en-US" altLang="en-US" smtClean="0">
                <a:solidFill>
                  <a:srgbClr val="333399"/>
                </a:solidFill>
              </a:rPr>
              <a:pPr>
                <a:defRPr/>
              </a:pPr>
              <a:t>7</a:t>
            </a:fld>
            <a:endParaRPr lang="en-US" altLang="en-US">
              <a:solidFill>
                <a:srgbClr val="333399"/>
              </a:solidFill>
            </a:endParaRPr>
          </a:p>
        </p:txBody>
      </p:sp>
    </p:spTree>
    <p:extLst>
      <p:ext uri="{BB962C8B-B14F-4D97-AF65-F5344CB8AC3E}">
        <p14:creationId xmlns:p14="http://schemas.microsoft.com/office/powerpoint/2010/main" val="412077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5439"/>
            <a:ext cx="9906000" cy="687161"/>
          </a:xfrm>
          <a:solidFill>
            <a:srgbClr val="C00000"/>
          </a:solidFill>
        </p:spPr>
        <p:txBody>
          <a:bodyPr/>
          <a:lstStyle/>
          <a:p>
            <a:pPr algn="ctr"/>
            <a:r>
              <a:rPr lang="en-US" sz="3428" dirty="0">
                <a:solidFill>
                  <a:schemeClr val="bg1"/>
                </a:solidFill>
              </a:rPr>
              <a:t>Relevant Training Courses</a:t>
            </a:r>
          </a:p>
        </p:txBody>
      </p:sp>
      <p:sp>
        <p:nvSpPr>
          <p:cNvPr id="3" name="Content Placeholder 2"/>
          <p:cNvSpPr>
            <a:spLocks noGrp="1"/>
          </p:cNvSpPr>
          <p:nvPr>
            <p:ph idx="1"/>
          </p:nvPr>
        </p:nvSpPr>
        <p:spPr>
          <a:xfrm>
            <a:off x="742950" y="1788745"/>
            <a:ext cx="8817429" cy="5061857"/>
          </a:xfrm>
        </p:spPr>
        <p:txBody>
          <a:bodyPr/>
          <a:lstStyle/>
          <a:p>
            <a:r>
              <a:rPr lang="en-US" sz="2571" dirty="0">
                <a:solidFill>
                  <a:srgbClr val="002A6C"/>
                </a:solidFill>
              </a:rPr>
              <a:t>Preventive Controls for Human Foods</a:t>
            </a:r>
          </a:p>
          <a:p>
            <a:r>
              <a:rPr lang="en-US" sz="2571" dirty="0">
                <a:solidFill>
                  <a:srgbClr val="002A6C"/>
                </a:solidFill>
              </a:rPr>
              <a:t>Preventive Controls for Animal Foods</a:t>
            </a:r>
          </a:p>
          <a:p>
            <a:r>
              <a:rPr lang="en-US" sz="2571" dirty="0">
                <a:solidFill>
                  <a:srgbClr val="002A6C"/>
                </a:solidFill>
              </a:rPr>
              <a:t>Foreign Suppliers Verification Program</a:t>
            </a:r>
          </a:p>
          <a:p>
            <a:r>
              <a:rPr lang="en-US" sz="2571" dirty="0">
                <a:solidFill>
                  <a:srgbClr val="002A6C"/>
                </a:solidFill>
              </a:rPr>
              <a:t>Sanitary Transportation of Food</a:t>
            </a:r>
          </a:p>
          <a:p>
            <a:r>
              <a:rPr lang="en-US" sz="2571" dirty="0">
                <a:solidFill>
                  <a:srgbClr val="002A6C"/>
                </a:solidFill>
              </a:rPr>
              <a:t>Seafood HACCP</a:t>
            </a:r>
          </a:p>
          <a:p>
            <a:r>
              <a:rPr lang="en-US" sz="2571" dirty="0">
                <a:solidFill>
                  <a:srgbClr val="002A6C"/>
                </a:solidFill>
              </a:rPr>
              <a:t>Juice HACCP</a:t>
            </a:r>
          </a:p>
          <a:p>
            <a:r>
              <a:rPr lang="en-US" sz="2571" dirty="0">
                <a:solidFill>
                  <a:srgbClr val="002A6C"/>
                </a:solidFill>
              </a:rPr>
              <a:t>Principles of Thermal Process Control (</a:t>
            </a:r>
            <a:r>
              <a:rPr lang="es-ES" sz="2571" dirty="0">
                <a:solidFill>
                  <a:srgbClr val="002A6C"/>
                </a:solidFill>
              </a:rPr>
              <a:t>LACF/AC FOODS)</a:t>
            </a:r>
            <a:endParaRPr lang="en-US" sz="2571" dirty="0">
              <a:solidFill>
                <a:srgbClr val="002A6C"/>
              </a:solidFill>
            </a:endParaRPr>
          </a:p>
          <a:p>
            <a:r>
              <a:rPr lang="en-US" sz="2571" dirty="0">
                <a:solidFill>
                  <a:srgbClr val="002A6C"/>
                </a:solidFill>
              </a:rPr>
              <a:t>Produce Safety</a:t>
            </a:r>
          </a:p>
          <a:p>
            <a:r>
              <a:rPr lang="en-US" sz="2571" dirty="0">
                <a:solidFill>
                  <a:srgbClr val="002A6C"/>
                </a:solidFill>
              </a:rPr>
              <a:t>Sprout Safety (Under development)</a:t>
            </a:r>
          </a:p>
          <a:p>
            <a:endParaRPr lang="en-US" sz="1929" dirty="0">
              <a:solidFill>
                <a:srgbClr val="002A6C"/>
              </a:solidFill>
            </a:endParaRPr>
          </a:p>
        </p:txBody>
      </p:sp>
      <p:sp>
        <p:nvSpPr>
          <p:cNvPr id="4" name="Slide Number Placeholder 3"/>
          <p:cNvSpPr>
            <a:spLocks noGrp="1"/>
          </p:cNvSpPr>
          <p:nvPr>
            <p:ph type="sldNum" sz="quarter" idx="10"/>
          </p:nvPr>
        </p:nvSpPr>
        <p:spPr/>
        <p:txBody>
          <a:bodyPr/>
          <a:lstStyle/>
          <a:p>
            <a:pPr>
              <a:defRPr/>
            </a:pPr>
            <a:fld id="{B0769FE0-3111-4A12-8CD2-D90B9CC645CE}" type="slidenum">
              <a:rPr lang="en-US" altLang="en-US" smtClean="0">
                <a:solidFill>
                  <a:srgbClr val="333399"/>
                </a:solidFill>
              </a:rPr>
              <a:pPr>
                <a:defRPr/>
              </a:pPr>
              <a:t>8</a:t>
            </a:fld>
            <a:endParaRPr lang="en-US" altLang="en-US">
              <a:solidFill>
                <a:srgbClr val="333399"/>
              </a:solidFill>
            </a:endParaRPr>
          </a:p>
        </p:txBody>
      </p:sp>
    </p:spTree>
    <p:extLst>
      <p:ext uri="{BB962C8B-B14F-4D97-AF65-F5344CB8AC3E}">
        <p14:creationId xmlns:p14="http://schemas.microsoft.com/office/powerpoint/2010/main" val="178179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906000" cy="687161"/>
          </a:xfrm>
          <a:solidFill>
            <a:srgbClr val="C00000"/>
          </a:solidFill>
        </p:spPr>
        <p:txBody>
          <a:bodyPr/>
          <a:lstStyle/>
          <a:p>
            <a:pPr algn="ctr"/>
            <a:r>
              <a:rPr lang="en-US" sz="3428" dirty="0">
                <a:solidFill>
                  <a:schemeClr val="bg1"/>
                </a:solidFill>
              </a:rPr>
              <a:t>Food Safety Plan Overview</a:t>
            </a:r>
          </a:p>
        </p:txBody>
      </p:sp>
      <p:sp>
        <p:nvSpPr>
          <p:cNvPr id="3" name="Content Placeholder 2"/>
          <p:cNvSpPr>
            <a:spLocks noGrp="1"/>
          </p:cNvSpPr>
          <p:nvPr>
            <p:ph idx="1"/>
          </p:nvPr>
        </p:nvSpPr>
        <p:spPr>
          <a:xfrm>
            <a:off x="228600" y="2057400"/>
            <a:ext cx="9601200" cy="4648200"/>
          </a:xfrm>
        </p:spPr>
        <p:txBody>
          <a:bodyPr>
            <a:noAutofit/>
          </a:bodyPr>
          <a:lstStyle/>
          <a:p>
            <a:r>
              <a:rPr lang="en-US" sz="1800" dirty="0">
                <a:solidFill>
                  <a:srgbClr val="002A6C"/>
                </a:solidFill>
              </a:rPr>
              <a:t>A written Food Safety Plan, specific to the facility, is required to include a hazard analysis</a:t>
            </a:r>
          </a:p>
          <a:p>
            <a:r>
              <a:rPr lang="en-US" sz="1800" dirty="0">
                <a:solidFill>
                  <a:srgbClr val="002A6C"/>
                </a:solidFill>
              </a:rPr>
              <a:t>When hazards requiring a preventive control are identified, the following are required, as appropriate:</a:t>
            </a:r>
          </a:p>
          <a:p>
            <a:pPr lvl="1"/>
            <a:r>
              <a:rPr lang="en-US" sz="1800" b="1" dirty="0">
                <a:solidFill>
                  <a:srgbClr val="002A6C"/>
                </a:solidFill>
              </a:rPr>
              <a:t>Preventive controls </a:t>
            </a:r>
          </a:p>
          <a:p>
            <a:pPr lvl="2"/>
            <a:r>
              <a:rPr lang="en-US" dirty="0">
                <a:solidFill>
                  <a:srgbClr val="002A6C"/>
                </a:solidFill>
              </a:rPr>
              <a:t>Process, food allergen, sanitation, supply-chain and others determined through the hazard analysis process</a:t>
            </a:r>
          </a:p>
          <a:p>
            <a:pPr lvl="2"/>
            <a:r>
              <a:rPr lang="en-US" dirty="0">
                <a:solidFill>
                  <a:srgbClr val="002A6C"/>
                </a:solidFill>
              </a:rPr>
              <a:t>A recall plan</a:t>
            </a:r>
            <a:br>
              <a:rPr lang="en-US" dirty="0">
                <a:solidFill>
                  <a:srgbClr val="002A6C"/>
                </a:solidFill>
              </a:rPr>
            </a:br>
            <a:endParaRPr lang="en-US" dirty="0">
              <a:solidFill>
                <a:srgbClr val="002A6C"/>
              </a:solidFill>
            </a:endParaRPr>
          </a:p>
          <a:p>
            <a:pPr lvl="1"/>
            <a:r>
              <a:rPr lang="en-US" sz="1800" b="1" dirty="0">
                <a:solidFill>
                  <a:srgbClr val="002A6C"/>
                </a:solidFill>
              </a:rPr>
              <a:t>Food Defense Plan</a:t>
            </a:r>
            <a:br>
              <a:rPr lang="en-US" sz="1800" dirty="0">
                <a:solidFill>
                  <a:srgbClr val="002A6C"/>
                </a:solidFill>
              </a:rPr>
            </a:br>
            <a:endParaRPr lang="en-US" sz="1800" dirty="0">
              <a:solidFill>
                <a:srgbClr val="002A6C"/>
              </a:solidFill>
            </a:endParaRPr>
          </a:p>
          <a:p>
            <a:pPr lvl="1"/>
            <a:r>
              <a:rPr lang="en-US" sz="1800" b="1" dirty="0">
                <a:solidFill>
                  <a:srgbClr val="002A6C"/>
                </a:solidFill>
              </a:rPr>
              <a:t>Implementation procedures</a:t>
            </a:r>
          </a:p>
          <a:p>
            <a:pPr lvl="2"/>
            <a:r>
              <a:rPr lang="en-US" dirty="0">
                <a:solidFill>
                  <a:srgbClr val="002A6C"/>
                </a:solidFill>
              </a:rPr>
              <a:t>E.g., validation studies and monitoring, corrective actions and verification procedures</a:t>
            </a:r>
            <a:br>
              <a:rPr lang="en-US" dirty="0">
                <a:solidFill>
                  <a:srgbClr val="002A6C"/>
                </a:solidFill>
              </a:rPr>
            </a:br>
            <a:endParaRPr lang="en-US" dirty="0">
              <a:solidFill>
                <a:srgbClr val="002A6C"/>
              </a:solidFill>
            </a:endParaRPr>
          </a:p>
          <a:p>
            <a:r>
              <a:rPr lang="en-US" sz="1800" dirty="0">
                <a:solidFill>
                  <a:srgbClr val="002A6C"/>
                </a:solidFill>
              </a:rPr>
              <a:t>The format is flexible</a:t>
            </a:r>
          </a:p>
        </p:txBody>
      </p:sp>
    </p:spTree>
    <p:extLst>
      <p:ext uri="{BB962C8B-B14F-4D97-AF65-F5344CB8AC3E}">
        <p14:creationId xmlns:p14="http://schemas.microsoft.com/office/powerpoint/2010/main" val="31187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SAID_no_header">
  <a:themeElements>
    <a:clrScheme name="USAID_no_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AID_no_hea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USAID_no_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AID_no_hea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AID_no_hea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AID_no_hea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AID_no_hea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AID_no_hea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AID_no_head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AID_no_hea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AID_no_hea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AID_no_hea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AID_no_hea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AID_no_hea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HQ_template</Template>
  <TotalTime>14350</TotalTime>
  <Words>1445</Words>
  <Application>Microsoft Office PowerPoint</Application>
  <PresentationFormat>Format A4 (210 x 297 mm)</PresentationFormat>
  <Paragraphs>225</Paragraphs>
  <Slides>24</Slides>
  <Notes>4</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24</vt:i4>
      </vt:variant>
    </vt:vector>
  </HeadingPairs>
  <TitlesOfParts>
    <vt:vector size="34" baseType="lpstr">
      <vt:lpstr>MS PGothic</vt:lpstr>
      <vt:lpstr>MS PGothic</vt:lpstr>
      <vt:lpstr>Arial</vt:lpstr>
      <vt:lpstr>Baker Signet Std</vt:lpstr>
      <vt:lpstr>Calibri</vt:lpstr>
      <vt:lpstr>Times</vt:lpstr>
      <vt:lpstr>Times New Roman</vt:lpstr>
      <vt:lpstr>Wingdings</vt:lpstr>
      <vt:lpstr>Blank</vt:lpstr>
      <vt:lpstr>USAID_no_header</vt:lpstr>
      <vt:lpstr> </vt:lpstr>
      <vt:lpstr>Présentation PowerPoint</vt:lpstr>
      <vt:lpstr>Présentation PowerPoint</vt:lpstr>
      <vt:lpstr>Présentation PowerPoint</vt:lpstr>
      <vt:lpstr>Présentation PowerPoint</vt:lpstr>
      <vt:lpstr>Food Safety Modernization Act</vt:lpstr>
      <vt:lpstr>Food Safety Modernization Act cont’d</vt:lpstr>
      <vt:lpstr>Relevant Training Courses</vt:lpstr>
      <vt:lpstr>Food Safety Plan Overview</vt:lpstr>
      <vt:lpstr>Main Organizational Sections</vt:lpstr>
      <vt:lpstr>Présentation PowerPoint</vt:lpstr>
      <vt:lpstr>Présentation PowerPoint</vt:lpstr>
      <vt:lpstr>HACCP FOR SEAFOOD</vt:lpstr>
      <vt:lpstr>HACCP FOR JUICE</vt:lpstr>
      <vt:lpstr>DAIRY PRODUCTS</vt:lpstr>
      <vt:lpstr>Présentation PowerPoint</vt:lpstr>
      <vt:lpstr>Présentation PowerPoint</vt:lpstr>
      <vt:lpstr>Présentation PowerPoint</vt:lpstr>
      <vt:lpstr>Présentation PowerPoint</vt:lpstr>
      <vt:lpstr>Présentation PowerPoint</vt:lpstr>
      <vt:lpstr>Présentation PowerPoint</vt:lpstr>
      <vt:lpstr>Summary</vt:lpstr>
      <vt:lpstr>Summary</vt:lpstr>
      <vt:lpstr>Présentation PowerPoint</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jfredericks</dc:creator>
  <cp:lastModifiedBy>Iskander Ben Mustapha</cp:lastModifiedBy>
  <cp:revision>457</cp:revision>
  <cp:lastPrinted>2015-10-23T20:47:32Z</cp:lastPrinted>
  <dcterms:created xsi:type="dcterms:W3CDTF">2005-06-15T20:42:48Z</dcterms:created>
  <dcterms:modified xsi:type="dcterms:W3CDTF">2017-04-17T15:54:42Z</dcterms:modified>
</cp:coreProperties>
</file>