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0"/>
  </p:notesMasterIdLst>
  <p:handoutMasterIdLst>
    <p:handoutMasterId r:id="rId11"/>
  </p:handoutMasterIdLst>
  <p:sldIdLst>
    <p:sldId id="278" r:id="rId3"/>
    <p:sldId id="289" r:id="rId4"/>
    <p:sldId id="291" r:id="rId5"/>
    <p:sldId id="290" r:id="rId6"/>
    <p:sldId id="287" r:id="rId7"/>
    <p:sldId id="293" r:id="rId8"/>
    <p:sldId id="292" r:id="rId9"/>
  </p:sldIdLst>
  <p:sldSz cx="9906000" cy="6858000" type="A4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2113A"/>
    <a:srgbClr val="CC0000"/>
    <a:srgbClr val="002A6C"/>
    <a:srgbClr val="B2B2B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7" autoAdjust="0"/>
    <p:restoredTop sz="94799" autoAdjust="0"/>
  </p:normalViewPr>
  <p:slideViewPr>
    <p:cSldViewPr>
      <p:cViewPr>
        <p:scale>
          <a:sx n="114" d="100"/>
          <a:sy n="114" d="100"/>
        </p:scale>
        <p:origin x="-762" y="-5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178" y="2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5877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178" y="9445877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A86C481-3F63-4FA8-B7ED-4E155A8C6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12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78" y="2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7713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3" y="4723790"/>
            <a:ext cx="5443873" cy="4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877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78" y="9445877"/>
            <a:ext cx="2948893" cy="4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9" tIns="46119" rIns="92239" bIns="461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E53D0AB-0E66-4376-B019-62FE58328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296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3D0AB-0E66-4376-B019-62FE58328C6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9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7713"/>
            <a:ext cx="5383213" cy="3727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9432" indent="-288243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52974" indent="-230595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14163" indent="-230595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75352" indent="-230595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3654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9773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58919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920108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B156D0A-8DF5-4A70-A3BB-63C71DCE8D4F}" type="slidenum">
              <a:rPr lang="en-US" altLang="fr-FR" sz="120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altLang="fr-FR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3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7713"/>
            <a:ext cx="5383213" cy="3727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9432" indent="-288243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52974" indent="-230595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14163" indent="-230595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75352" indent="-230595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3654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9773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58919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920108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B156D0A-8DF5-4A70-A3BB-63C71DCE8D4F}" type="slidenum">
              <a:rPr lang="en-US" altLang="fr-FR" sz="120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US" altLang="fr-FR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6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7713"/>
            <a:ext cx="5383213" cy="3727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9432" indent="-288243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52974" indent="-230595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14163" indent="-230595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75352" indent="-230595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3654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9773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58919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920108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B156D0A-8DF5-4A70-A3BB-63C71DCE8D4F}" type="slidenum">
              <a:rPr lang="en-US" altLang="fr-FR" sz="120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fr-FR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5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7713"/>
            <a:ext cx="5383213" cy="3727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9432" indent="-288243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52974" indent="-230595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14163" indent="-230595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75352" indent="-230595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3654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9773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58919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920108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B156D0A-8DF5-4A70-A3BB-63C71DCE8D4F}" type="slidenum">
              <a:rPr lang="en-US" altLang="fr-FR" sz="120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fr-FR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8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7713"/>
            <a:ext cx="5383213" cy="3727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9432" indent="-288243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52974" indent="-230595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14163" indent="-230595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75352" indent="-230595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3654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97730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58919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920108" indent="-2305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B156D0A-8DF5-4A70-A3BB-63C71DCE8D4F}" type="slidenum">
              <a:rPr lang="en-US" altLang="fr-FR" sz="120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fr-FR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9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4"/>
          <a:stretch>
            <a:fillRect/>
          </a:stretch>
        </p:blipFill>
        <p:spPr bwMode="auto">
          <a:xfrm>
            <a:off x="493581" y="455613"/>
            <a:ext cx="325556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3429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114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31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A1E0-89B5-4F65-B803-1436678C9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06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A92A-608A-4AEE-8DAF-AF3A8D5A5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82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2209800"/>
            <a:ext cx="41275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4229100"/>
            <a:ext cx="41275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D01E-BD3D-4750-A723-718A60564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5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9775-513B-4F9B-96DC-19059B00C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9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80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987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5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56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95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827213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27213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17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522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901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810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34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D15C-AC3F-4003-9220-D61E1A947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77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C8FE-680C-4F41-89A2-AC642ABFF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D6C9-EDF6-41CA-9EE0-B2BF2E0A7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7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7" y="301625"/>
            <a:ext cx="2208213" cy="5411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6761" y="301625"/>
            <a:ext cx="6462977" cy="541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9CAB-BC5C-415E-9FEB-AC6D1420F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50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1-1D32-4886-90C3-D68A8D51F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1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47AD-F94F-441D-9848-DD20BD5CC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0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AC67-2BFD-4C1E-807F-2F1B18A8C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9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61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9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F907-4C50-4B8A-AA07-20DB29285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EDB5-40A6-4A06-9EC9-E21A8707A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10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447800"/>
            <a:ext cx="8420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09800"/>
            <a:ext cx="8420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2A6C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4"/>
          <a:stretch>
            <a:fillRect/>
          </a:stretch>
        </p:blipFill>
        <p:spPr bwMode="auto">
          <a:xfrm>
            <a:off x="245931" y="228601"/>
            <a:ext cx="262440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75" r:id="rId14"/>
    <p:sldLayoutId id="214748387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6760" y="301625"/>
            <a:ext cx="8420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827213"/>
            <a:ext cx="8420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2A6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7843" y="6661558"/>
            <a:ext cx="2063750" cy="1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 charset="0"/>
              </a:defRPr>
            </a:lvl1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ctrTitle"/>
          </p:nvPr>
        </p:nvSpPr>
        <p:spPr>
          <a:xfrm>
            <a:off x="2739629" y="1771650"/>
            <a:ext cx="6036469" cy="2519363"/>
          </a:xfrm>
        </p:spPr>
        <p:txBody>
          <a:bodyPr/>
          <a:lstStyle/>
          <a:p>
            <a:pPr>
              <a:defRPr/>
            </a:pPr>
            <a:r>
              <a:rPr lang="en-US" sz="2250" dirty="0"/>
              <a:t> </a:t>
            </a:r>
            <a:endParaRPr lang="en-US" sz="21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65100" y="5334000"/>
            <a:ext cx="9740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007D"/>
              </a:buClr>
              <a:defRPr/>
            </a:pPr>
            <a:endParaRPr lang="en-US" sz="2400" b="1" kern="0" dirty="0">
              <a:solidFill>
                <a:srgbClr val="002A6C"/>
              </a:solidFill>
            </a:endParaRPr>
          </a:p>
          <a:p>
            <a:pPr algn="ctr">
              <a:buClr>
                <a:srgbClr val="00007D"/>
              </a:buClr>
              <a:defRPr/>
            </a:pPr>
            <a:r>
              <a:rPr lang="fr-FR" sz="2800" b="1" i="1" kern="0" dirty="0">
                <a:solidFill>
                  <a:srgbClr val="C00000"/>
                </a:solidFill>
              </a:rPr>
              <a:t> Promouvoir la Compétitivité et les Exportations du secteur de l'Agroalimentaire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121169"/>
            <a:ext cx="9740900" cy="25176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89" y="1771650"/>
            <a:ext cx="2259322" cy="12763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537450" y="6473233"/>
            <a:ext cx="2063750" cy="228600"/>
          </a:xfrm>
        </p:spPr>
        <p:txBody>
          <a:bodyPr/>
          <a:lstStyle/>
          <a:p>
            <a:pPr>
              <a:defRPr/>
            </a:pPr>
            <a:fld id="{8EB4719E-8A38-4CFE-9485-A5AC57F9116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600200"/>
            <a:ext cx="9906000" cy="523220"/>
          </a:xfrm>
          <a:prstGeom prst="rect">
            <a:avLst/>
          </a:prstGeom>
          <a:solidFill>
            <a:srgbClr val="C211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Qu’est-ce que le BRCP ?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52400" y="2362200"/>
            <a:ext cx="967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2000" dirty="0">
                <a:solidFill>
                  <a:srgbClr val="002A6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2A6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Business Reform and Competitiveness Project (BRCP)</a:t>
            </a:r>
            <a:r>
              <a:rPr lang="fr-FR" sz="2000" dirty="0">
                <a:solidFill>
                  <a:srgbClr val="002A6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est un programme conçu et financé par USAID dans le cadre de la coopération tuniso-américaine</a:t>
            </a:r>
            <a:endParaRPr lang="fr-FR" sz="2000" b="1" dirty="0">
              <a:solidFill>
                <a:srgbClr val="002A6C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96954"/>
              </p:ext>
            </p:extLst>
          </p:nvPr>
        </p:nvGraphicFramePr>
        <p:xfrm>
          <a:off x="381000" y="3399802"/>
          <a:ext cx="9220200" cy="331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799636885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xmlns="" val="1683516577"/>
                    </a:ext>
                  </a:extLst>
                </a:gridCol>
              </a:tblGrid>
              <a:tr h="35500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BRCP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COMPOSANTES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886324"/>
                  </a:ext>
                </a:extLst>
              </a:tr>
              <a:tr h="2947026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b="0" u="sng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Lancement</a:t>
                      </a:r>
                      <a:r>
                        <a:rPr lang="fr-FR" sz="1600" b="0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	</a:t>
                      </a:r>
                    </a:p>
                    <a:p>
                      <a:pPr marL="0" indent="0" algn="l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600" b="0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Avril 2014</a:t>
                      </a:r>
                    </a:p>
                    <a:p>
                      <a:pPr marL="285750" indent="-285750" algn="l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b="0" u="sng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Durée du projet</a:t>
                      </a:r>
                      <a:r>
                        <a:rPr lang="fr-FR" sz="1600" b="0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	</a:t>
                      </a:r>
                    </a:p>
                    <a:p>
                      <a:pPr marL="0" indent="0" algn="l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600" b="0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ans</a:t>
                      </a:r>
                      <a:endParaRPr lang="fr-FR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b="0" u="sng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Objectif</a:t>
                      </a:r>
                      <a:r>
                        <a:rPr lang="fr-FR" sz="1600" b="0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 		</a:t>
                      </a:r>
                    </a:p>
                    <a:p>
                      <a:pPr marL="0" indent="0" algn="l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600" b="0" kern="1200" dirty="0">
                          <a:solidFill>
                            <a:srgbClr val="002A6C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Soutenir la création d’emploi en Tunisie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u="sng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Composante 1 </a:t>
                      </a:r>
                      <a:r>
                        <a:rPr lang="fr-FR" sz="1600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	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fr-FR" sz="1600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Création d’emplois au niveau du secteur privé et accès au financement</a:t>
                      </a:r>
                    </a:p>
                    <a:p>
                      <a:pPr marL="342900" lvl="1" indent="-342900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u="sng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Composante 2 </a:t>
                      </a:r>
                      <a:r>
                        <a:rPr lang="fr-FR" sz="1600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	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fr-FR" sz="1600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Amélioration de l’employabilité des demandeurs d’emploi et des jeunes diplômés</a:t>
                      </a:r>
                    </a:p>
                    <a:p>
                      <a:pPr marL="342900" lvl="1" indent="-342900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u="sng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Foreign Desk</a:t>
                      </a:r>
                      <a:r>
                        <a:rPr lang="fr-FR" sz="1600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	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buClr>
                          <a:srgbClr val="C00000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fr-FR" sz="1600" dirty="0">
                          <a:solidFill>
                            <a:srgbClr val="002A6C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Accès aux marchés internationaux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881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537450" y="6473233"/>
            <a:ext cx="2063750" cy="228600"/>
          </a:xfrm>
        </p:spPr>
        <p:txBody>
          <a:bodyPr/>
          <a:lstStyle/>
          <a:p>
            <a:pPr>
              <a:defRPr/>
            </a:pPr>
            <a:fld id="{8EB4719E-8A38-4CFE-9485-A5AC57F9116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385" y="1600200"/>
            <a:ext cx="9906000" cy="523220"/>
          </a:xfrm>
          <a:prstGeom prst="rect">
            <a:avLst/>
          </a:prstGeom>
          <a:solidFill>
            <a:srgbClr val="C211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Assistance du BRCP au secteur agroalimentaire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00" y="3461923"/>
            <a:ext cx="7833159" cy="24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>
              <a:spcBef>
                <a:spcPts val="1200"/>
              </a:spcBef>
              <a:buFontTx/>
              <a:buNone/>
              <a:defRPr sz="2000">
                <a:solidFill>
                  <a:srgbClr val="002A6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Support stratégique pour la création d’une image de marque de l’huile d’Olive tunisienne et des produits biologiques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Programme d’accompagnement pour une standardisation de la qualité du produit tunisien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Support pour améliorer l’accès au financement des PME du secteur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Partenariats avec des institutions publiques et privées pour le développement de programmes de promotion du secteur (Ministère de l’Agriculture, Ministère du Commerce, CEPEX, PACKTEC, GICA, CONECT, UTICA…)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43687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A6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BRCP concentre ses efforts pour accompagner les entreprises tunisiennes du secteur sur les marches internationaux et pour améliorer leur compétitivité</a:t>
            </a:r>
          </a:p>
        </p:txBody>
      </p:sp>
    </p:spTree>
    <p:extLst>
      <p:ext uri="{BB962C8B-B14F-4D97-AF65-F5344CB8AC3E}">
        <p14:creationId xmlns:p14="http://schemas.microsoft.com/office/powerpoint/2010/main" val="38311190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537450" y="6473233"/>
            <a:ext cx="2063750" cy="228600"/>
          </a:xfrm>
        </p:spPr>
        <p:txBody>
          <a:bodyPr/>
          <a:lstStyle/>
          <a:p>
            <a:pPr>
              <a:defRPr/>
            </a:pPr>
            <a:fld id="{8EB4719E-8A38-4CFE-9485-A5AC57F9116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385" y="1600200"/>
            <a:ext cx="9906000" cy="523220"/>
          </a:xfrm>
          <a:prstGeom prst="rect">
            <a:avLst/>
          </a:prstGeom>
          <a:solidFill>
            <a:srgbClr val="C211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Assistance du BRCP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au secteur agroalimentaire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88113"/>
              </p:ext>
            </p:extLst>
          </p:nvPr>
        </p:nvGraphicFramePr>
        <p:xfrm>
          <a:off x="685800" y="2743200"/>
          <a:ext cx="8686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97178326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57212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ASSISTANCE TECHNIQUE</a:t>
                      </a:r>
                      <a:r>
                        <a:rPr lang="fr-FR" baseline="0" dirty="0"/>
                        <a:t> AUX PME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FOREIGN DESK</a:t>
                      </a:r>
                    </a:p>
                    <a:p>
                      <a:pPr algn="ctr"/>
                      <a:r>
                        <a:rPr lang="fr-FR" dirty="0"/>
                        <a:t>Accompagnement aux exportateurs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53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endParaRPr lang="en-US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Gestion</a:t>
                      </a:r>
                      <a:r>
                        <a:rPr lang="fr-FR" sz="1400" baseline="0" dirty="0"/>
                        <a:t> RH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Lean Manufacturing			 </a:t>
                      </a: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noProof="0" dirty="0"/>
                        <a:t>Réorganisation d’entreprise</a:t>
                      </a:r>
                      <a:r>
                        <a:rPr lang="en-US" sz="1400" dirty="0"/>
                        <a:t>		</a:t>
                      </a: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noProof="0" dirty="0"/>
                        <a:t>Gestion des systèmes de qualité et accompagnement à la certification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Activités de placement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Compréhension des marchés par secteurs d’activité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Assistance à la recherche d’opportunités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Préparation et suivi de missions et foires commerciales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Formations et workshops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82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067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537450" y="6473233"/>
            <a:ext cx="2063750" cy="228600"/>
          </a:xfrm>
        </p:spPr>
        <p:txBody>
          <a:bodyPr/>
          <a:lstStyle/>
          <a:p>
            <a:pPr>
              <a:defRPr/>
            </a:pPr>
            <a:fld id="{8EB4719E-8A38-4CFE-9485-A5AC57F9116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385" y="1600200"/>
            <a:ext cx="9906000" cy="954107"/>
          </a:xfrm>
          <a:prstGeom prst="rect">
            <a:avLst/>
          </a:prstGeom>
          <a:solidFill>
            <a:srgbClr val="C211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Accompagnement pour le Summer Fancy Food Show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NEW YORK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83118"/>
              </p:ext>
            </p:extLst>
          </p:nvPr>
        </p:nvGraphicFramePr>
        <p:xfrm>
          <a:off x="457200" y="2947713"/>
          <a:ext cx="9144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8818219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6070611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94234081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ASSISTANCE SPECIFIQUE DU BRCP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90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AVANT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PENDANT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56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Stratégie</a:t>
                      </a:r>
                      <a:r>
                        <a:rPr lang="fr-FR" sz="1400" baseline="0" dirty="0"/>
                        <a:t> de marketing et d’image de marque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baseline="0" dirty="0"/>
                        <a:t>Réduire les barrières par la mise en œuvre des standards US (exigences FSMA)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400" dirty="0"/>
                        <a:t>Organisation de campagnes</a:t>
                      </a:r>
                      <a:r>
                        <a:rPr lang="fr-FR" sz="1400" baseline="0" dirty="0"/>
                        <a:t> médias (réseaux sociaux et sites leaders d’opinions)</a:t>
                      </a:r>
                    </a:p>
                    <a:p>
                      <a:endParaRPr lang="fr-FR" baseline="0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Participation d’experts du BRCP au salon et organisation de réunions B2B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Proposition de solutions logistiques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Suivi des contacts réalisés sur le salon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Accompagnement</a:t>
                      </a:r>
                      <a:r>
                        <a:rPr lang="fr-FR" sz="1400" baseline="0" dirty="0"/>
                        <a:t> des négociations avec les potentiels clients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400" dirty="0"/>
                        <a:t>Lessons learned: préparation du salon suivant et rectification des erreurs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078783"/>
                  </a:ext>
                </a:extLst>
              </a:tr>
            </a:tbl>
          </a:graphicData>
        </a:graphic>
      </p:graphicFrame>
      <p:sp>
        <p:nvSpPr>
          <p:cNvPr id="6" name="Flèche : droite 5"/>
          <p:cNvSpPr/>
          <p:nvPr/>
        </p:nvSpPr>
        <p:spPr bwMode="auto">
          <a:xfrm>
            <a:off x="3276600" y="3429000"/>
            <a:ext cx="5334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Flèche : droite 6"/>
          <p:cNvSpPr/>
          <p:nvPr/>
        </p:nvSpPr>
        <p:spPr bwMode="auto">
          <a:xfrm>
            <a:off x="6324600" y="3429000"/>
            <a:ext cx="5334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1271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85" y="1600200"/>
            <a:ext cx="9906000" cy="954107"/>
          </a:xfrm>
          <a:prstGeom prst="rect">
            <a:avLst/>
          </a:prstGeom>
          <a:solidFill>
            <a:srgbClr val="C211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BRCP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@Summer Fancy Food Show 2016 NEW YORK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9" y="2971800"/>
            <a:ext cx="9740900" cy="2517631"/>
          </a:xfrm>
          <a:prstGeom prst="rect">
            <a:avLst/>
          </a:prstGeom>
        </p:spPr>
      </p:pic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7847843" y="6661558"/>
            <a:ext cx="2063750" cy="1964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A3B0A4-C32E-4520-AC17-3655BACE8D3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5534561"/>
            <a:ext cx="7391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  <a:latin typeface="+mn-lt"/>
              </a:rPr>
              <a:t>Contact:</a:t>
            </a:r>
            <a:endParaRPr lang="fr-FR" sz="1600" dirty="0">
              <a:solidFill>
                <a:schemeClr val="accent6"/>
              </a:solidFill>
              <a:latin typeface="+mn-lt"/>
            </a:endParaRPr>
          </a:p>
          <a:p>
            <a:r>
              <a:rPr lang="fr-FR" sz="1600" dirty="0">
                <a:solidFill>
                  <a:schemeClr val="accent6"/>
                </a:solidFill>
                <a:latin typeface="+mn-lt"/>
              </a:rPr>
              <a:t>Tel  :        (+216) 71 86 23 87 </a:t>
            </a:r>
          </a:p>
          <a:p>
            <a:r>
              <a:rPr lang="fr-FR" sz="1600" dirty="0">
                <a:solidFill>
                  <a:schemeClr val="accent6"/>
                </a:solidFill>
                <a:latin typeface="+mn-lt"/>
              </a:rPr>
              <a:t>Fax :        (+216) 71 86 23 78 </a:t>
            </a:r>
          </a:p>
          <a:p>
            <a:r>
              <a:rPr lang="fr-FR" sz="1600" dirty="0">
                <a:solidFill>
                  <a:schemeClr val="accent6"/>
                </a:solidFill>
                <a:latin typeface="+mn-lt"/>
              </a:rPr>
              <a:t>Mail :       brcp-tunisia@pragmacorp.com</a:t>
            </a:r>
          </a:p>
          <a:p>
            <a:r>
              <a:rPr lang="fr-FR" sz="1600" dirty="0" err="1">
                <a:solidFill>
                  <a:schemeClr val="accent6"/>
                </a:solidFill>
                <a:latin typeface="+mn-lt"/>
              </a:rPr>
              <a:t>Website</a:t>
            </a:r>
            <a:r>
              <a:rPr lang="fr-FR" sz="1600" dirty="0">
                <a:solidFill>
                  <a:schemeClr val="accent6"/>
                </a:solidFill>
                <a:latin typeface="+mn-lt"/>
              </a:rPr>
              <a:t> : www.brcp.tn</a:t>
            </a:r>
            <a:endParaRPr lang="fr-FR" sz="1600" dirty="0">
              <a:latin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787393" y="6304002"/>
            <a:ext cx="312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750" i="1" dirty="0">
                <a:solidFill>
                  <a:srgbClr val="000000"/>
                </a:solidFill>
                <a:latin typeface="Times" panose="02020603050405020304" pitchFamily="18" charset="0"/>
                <a:ea typeface="ＭＳ Ｐゴシック" charset="-128"/>
                <a:cs typeface="Calibri" charset="0"/>
              </a:rPr>
              <a:t>This presentation was made possible with the support of the American People through the U.S. Agency for International Development (USAID). </a:t>
            </a:r>
          </a:p>
          <a:p>
            <a:pPr algn="r">
              <a:defRPr/>
            </a:pPr>
            <a:r>
              <a:rPr lang="en-US" sz="750" i="1" dirty="0">
                <a:solidFill>
                  <a:srgbClr val="000000"/>
                </a:solidFill>
                <a:latin typeface="Times" panose="02020603050405020304" pitchFamily="18" charset="0"/>
                <a:ea typeface="ＭＳ Ｐゴシック" charset="-128"/>
                <a:cs typeface="Calibri" charset="0"/>
              </a:rPr>
              <a:t>The contents of this document are the sole responsibility of the authors and do not necessarily reflect the views of USAID or the US Government.</a:t>
            </a:r>
            <a:endParaRPr lang="en-US" sz="2100" dirty="0">
              <a:solidFill>
                <a:srgbClr val="000000"/>
              </a:solidFill>
              <a:latin typeface="Times" panose="02020603050405020304" pitchFamily="18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2973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62200"/>
            <a:ext cx="3381954" cy="19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85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SAID_no_header">
  <a:themeElements>
    <a:clrScheme name="USAID_no_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ID_no_hea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USAID_no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HQ_template</Template>
  <TotalTime>18987</TotalTime>
  <Words>373</Words>
  <Application>Microsoft Office PowerPoint</Application>
  <PresentationFormat>A4 Paper (210x297 mm)</PresentationFormat>
  <Paragraphs>88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Blank</vt:lpstr>
      <vt:lpstr>USAID_no_header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jfredericks</dc:creator>
  <cp:lastModifiedBy>AouadhiS</cp:lastModifiedBy>
  <cp:revision>466</cp:revision>
  <cp:lastPrinted>2015-10-23T20:47:32Z</cp:lastPrinted>
  <dcterms:created xsi:type="dcterms:W3CDTF">2005-06-15T20:42:48Z</dcterms:created>
  <dcterms:modified xsi:type="dcterms:W3CDTF">2017-04-18T07:25:05Z</dcterms:modified>
</cp:coreProperties>
</file>